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6.jpg" ContentType="image/pn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1" r:id="rId6"/>
    <p:sldId id="262" r:id="rId7"/>
    <p:sldId id="268" r:id="rId8"/>
    <p:sldId id="263" r:id="rId9"/>
    <p:sldId id="264" r:id="rId10"/>
    <p:sldId id="265" r:id="rId11"/>
    <p:sldId id="274" r:id="rId12"/>
    <p:sldId id="269" r:id="rId13"/>
    <p:sldId id="277" r:id="rId14"/>
    <p:sldId id="270" r:id="rId15"/>
    <p:sldId id="271" r:id="rId16"/>
    <p:sldId id="267" r:id="rId17"/>
    <p:sldId id="272" r:id="rId18"/>
    <p:sldId id="278" r:id="rId19"/>
    <p:sldId id="273" r:id="rId20"/>
    <p:sldId id="275" r:id="rId21"/>
    <p:sldId id="279" r:id="rId22"/>
    <p:sldId id="283" r:id="rId23"/>
    <p:sldId id="284" r:id="rId24"/>
    <p:sldId id="285" r:id="rId25"/>
    <p:sldId id="286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EDB212-96A7-4036-8156-5F5936CE0D73}" v="34" dt="2021-06-14T02:07:47.4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1" autoAdjust="0"/>
    <p:restoredTop sz="94660"/>
  </p:normalViewPr>
  <p:slideViewPr>
    <p:cSldViewPr snapToGrid="0">
      <p:cViewPr varScale="1">
        <p:scale>
          <a:sx n="83" d="100"/>
          <a:sy n="83" d="100"/>
        </p:scale>
        <p:origin x="33" y="1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Kleinberger" userId="717ad7cea7eccd3a" providerId="LiveId" clId="{E4EDB212-96A7-4036-8156-5F5936CE0D73}"/>
    <pc:docChg chg="undo custSel modSld">
      <pc:chgData name="Daniel Kleinberger" userId="717ad7cea7eccd3a" providerId="LiveId" clId="{E4EDB212-96A7-4036-8156-5F5936CE0D73}" dt="2021-06-14T02:07:47.407" v="50"/>
      <pc:docMkLst>
        <pc:docMk/>
      </pc:docMkLst>
      <pc:sldChg chg="modSp mod">
        <pc:chgData name="Daniel Kleinberger" userId="717ad7cea7eccd3a" providerId="LiveId" clId="{E4EDB212-96A7-4036-8156-5F5936CE0D73}" dt="2021-06-13T20:35:32.480" v="34" actId="20577"/>
        <pc:sldMkLst>
          <pc:docMk/>
          <pc:sldMk cId="3320411859" sldId="264"/>
        </pc:sldMkLst>
        <pc:spChg chg="mod">
          <ac:chgData name="Daniel Kleinberger" userId="717ad7cea7eccd3a" providerId="LiveId" clId="{E4EDB212-96A7-4036-8156-5F5936CE0D73}" dt="2021-06-13T20:34:49.216" v="33" actId="1076"/>
          <ac:spMkLst>
            <pc:docMk/>
            <pc:sldMk cId="3320411859" sldId="264"/>
            <ac:spMk id="10" creationId="{FFC37D01-CFCA-4A44-85DC-F9AC8D57B291}"/>
          </ac:spMkLst>
        </pc:spChg>
        <pc:spChg chg="mod">
          <ac:chgData name="Daniel Kleinberger" userId="717ad7cea7eccd3a" providerId="LiveId" clId="{E4EDB212-96A7-4036-8156-5F5936CE0D73}" dt="2021-06-13T20:35:32.480" v="34" actId="20577"/>
          <ac:spMkLst>
            <pc:docMk/>
            <pc:sldMk cId="3320411859" sldId="264"/>
            <ac:spMk id="11" creationId="{A4DDC100-210B-41E7-B4B7-B09AE04BE522}"/>
          </ac:spMkLst>
        </pc:spChg>
      </pc:sldChg>
      <pc:sldChg chg="modAnim">
        <pc:chgData name="Daniel Kleinberger" userId="717ad7cea7eccd3a" providerId="LiveId" clId="{E4EDB212-96A7-4036-8156-5F5936CE0D73}" dt="2021-06-13T20:36:38.163" v="35"/>
        <pc:sldMkLst>
          <pc:docMk/>
          <pc:sldMk cId="430986475" sldId="271"/>
        </pc:sldMkLst>
      </pc:sldChg>
      <pc:sldChg chg="addSp delSp modSp mod delAnim modAnim delDesignElem chgLayout">
        <pc:chgData name="Daniel Kleinberger" userId="717ad7cea7eccd3a" providerId="LiveId" clId="{E4EDB212-96A7-4036-8156-5F5936CE0D73}" dt="2021-06-14T02:07:47.407" v="50"/>
        <pc:sldMkLst>
          <pc:docMk/>
          <pc:sldMk cId="111914251" sldId="284"/>
        </pc:sldMkLst>
        <pc:spChg chg="mod ord">
          <ac:chgData name="Daniel Kleinberger" userId="717ad7cea7eccd3a" providerId="LiveId" clId="{E4EDB212-96A7-4036-8156-5F5936CE0D73}" dt="2021-06-14T02:05:58.648" v="44" actId="26606"/>
          <ac:spMkLst>
            <pc:docMk/>
            <pc:sldMk cId="111914251" sldId="284"/>
            <ac:spMk id="2" creationId="{1338C053-3FA1-480B-B19D-4E3CB622C535}"/>
          </ac:spMkLst>
        </pc:spChg>
        <pc:spChg chg="mod ord">
          <ac:chgData name="Daniel Kleinberger" userId="717ad7cea7eccd3a" providerId="LiveId" clId="{E4EDB212-96A7-4036-8156-5F5936CE0D73}" dt="2021-06-14T02:05:58.648" v="44" actId="26606"/>
          <ac:spMkLst>
            <pc:docMk/>
            <pc:sldMk cId="111914251" sldId="284"/>
            <ac:spMk id="3" creationId="{B552D456-5E56-4BAB-B06F-577BCED7F6AC}"/>
          </ac:spMkLst>
        </pc:spChg>
        <pc:spChg chg="mod ord">
          <ac:chgData name="Daniel Kleinberger" userId="717ad7cea7eccd3a" providerId="LiveId" clId="{E4EDB212-96A7-4036-8156-5F5936CE0D73}" dt="2021-06-14T02:05:58.648" v="44" actId="26606"/>
          <ac:spMkLst>
            <pc:docMk/>
            <pc:sldMk cId="111914251" sldId="284"/>
            <ac:spMk id="4" creationId="{17750C8A-1E73-4A1B-BAB0-7AE32704D2B3}"/>
          </ac:spMkLst>
        </pc:spChg>
        <pc:spChg chg="add">
          <ac:chgData name="Daniel Kleinberger" userId="717ad7cea7eccd3a" providerId="LiveId" clId="{E4EDB212-96A7-4036-8156-5F5936CE0D73}" dt="2021-06-14T02:05:58.648" v="44" actId="26606"/>
          <ac:spMkLst>
            <pc:docMk/>
            <pc:sldMk cId="111914251" sldId="284"/>
            <ac:spMk id="6" creationId="{C7FA33FF-088D-4F16-95A2-2C64D353DEA8}"/>
          </ac:spMkLst>
        </pc:spChg>
        <pc:spChg chg="add">
          <ac:chgData name="Daniel Kleinberger" userId="717ad7cea7eccd3a" providerId="LiveId" clId="{E4EDB212-96A7-4036-8156-5F5936CE0D73}" dt="2021-06-14T02:05:58.648" v="44" actId="26606"/>
          <ac:spMkLst>
            <pc:docMk/>
            <pc:sldMk cId="111914251" sldId="284"/>
            <ac:spMk id="7" creationId="{A376EFB1-01CF-419F-ABF1-2AF02BBFCBD1}"/>
          </ac:spMkLst>
        </pc:spChg>
        <pc:spChg chg="del">
          <ac:chgData name="Daniel Kleinberger" userId="717ad7cea7eccd3a" providerId="LiveId" clId="{E4EDB212-96A7-4036-8156-5F5936CE0D73}" dt="2021-06-14T02:05:53.960" v="43" actId="700"/>
          <ac:spMkLst>
            <pc:docMk/>
            <pc:sldMk cId="111914251" sldId="284"/>
            <ac:spMk id="11" creationId="{42A5316D-ED2F-4F89-B4B4-8D9240B1A348}"/>
          </ac:spMkLst>
        </pc:spChg>
        <pc:spChg chg="add">
          <ac:chgData name="Daniel Kleinberger" userId="717ad7cea7eccd3a" providerId="LiveId" clId="{E4EDB212-96A7-4036-8156-5F5936CE0D73}" dt="2021-06-14T02:05:58.648" v="44" actId="26606"/>
          <ac:spMkLst>
            <pc:docMk/>
            <pc:sldMk cId="111914251" sldId="284"/>
            <ac:spMk id="13" creationId="{FF9DEA15-78BD-4750-AA18-B9F28A6D5AB8}"/>
          </ac:spMkLst>
        </pc:spChg>
        <pc:picChg chg="add mod">
          <ac:chgData name="Daniel Kleinberger" userId="717ad7cea7eccd3a" providerId="LiveId" clId="{E4EDB212-96A7-4036-8156-5F5936CE0D73}" dt="2021-06-14T02:06:33.220" v="49" actId="1076"/>
          <ac:picMkLst>
            <pc:docMk/>
            <pc:sldMk cId="111914251" sldId="284"/>
            <ac:picMk id="5" creationId="{A5E7A28D-B958-4DFD-8D4F-05E6DBFD0CD4}"/>
          </ac:picMkLst>
        </pc:picChg>
        <pc:picChg chg="del mod">
          <ac:chgData name="Daniel Kleinberger" userId="717ad7cea7eccd3a" providerId="LiveId" clId="{E4EDB212-96A7-4036-8156-5F5936CE0D73}" dt="2021-06-14T02:05:42.680" v="42" actId="21"/>
          <ac:picMkLst>
            <pc:docMk/>
            <pc:sldMk cId="111914251" sldId="284"/>
            <ac:picMk id="9" creationId="{7DC75795-35DC-4DC1-AADD-9990D1D38903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64E378-9D62-4054-A410-E352B83F1C1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1C29EB-F153-48AB-8EA8-23E5FFA417E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This subject might be straightforward at 10,000 meters, but the mechanics are quite complicated.</a:t>
          </a:r>
        </a:p>
      </dgm:t>
    </dgm:pt>
    <dgm:pt modelId="{7BF29859-1F55-4E95-B15C-6BDBF024C711}" type="parTrans" cxnId="{C9C439B4-A37A-4E68-A29E-6FCAAF38A6A5}">
      <dgm:prSet/>
      <dgm:spPr/>
      <dgm:t>
        <a:bodyPr/>
        <a:lstStyle/>
        <a:p>
          <a:endParaRPr lang="en-US"/>
        </a:p>
      </dgm:t>
    </dgm:pt>
    <dgm:pt modelId="{D6CBE92C-D211-4677-BA7A-9DE33C024863}" type="sibTrans" cxnId="{C9C439B4-A37A-4E68-A29E-6FCAAF38A6A5}">
      <dgm:prSet/>
      <dgm:spPr/>
      <dgm:t>
        <a:bodyPr/>
        <a:lstStyle/>
        <a:p>
          <a:endParaRPr lang="en-US"/>
        </a:p>
      </dgm:t>
    </dgm:pt>
    <dgm:pt modelId="{897AA257-1830-4231-BC11-C6758B315B6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If you are new to this material, it will/should give you a headache as you work through it.</a:t>
          </a:r>
        </a:p>
      </dgm:t>
    </dgm:pt>
    <dgm:pt modelId="{E395602C-FCA8-4097-A2BF-F5B4F0533708}" type="parTrans" cxnId="{4330B3A3-1936-4872-B29E-060EF3BD4E8B}">
      <dgm:prSet/>
      <dgm:spPr/>
      <dgm:t>
        <a:bodyPr/>
        <a:lstStyle/>
        <a:p>
          <a:endParaRPr lang="en-US"/>
        </a:p>
      </dgm:t>
    </dgm:pt>
    <dgm:pt modelId="{06AA8E65-EB3C-4172-928E-964FA6E5E9AD}" type="sibTrans" cxnId="{4330B3A3-1936-4872-B29E-060EF3BD4E8B}">
      <dgm:prSet/>
      <dgm:spPr/>
      <dgm:t>
        <a:bodyPr/>
        <a:lstStyle/>
        <a:p>
          <a:endParaRPr lang="en-US"/>
        </a:p>
      </dgm:t>
    </dgm:pt>
    <dgm:pt modelId="{0C3E8952-21D4-4833-88B2-72CF062113E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If you are experienced with this material, getting back into it will also produce a headache.</a:t>
          </a:r>
        </a:p>
      </dgm:t>
    </dgm:pt>
    <dgm:pt modelId="{D9EDE1AD-B0E9-4B82-8086-018BAFF4CB29}" type="parTrans" cxnId="{A16031F7-2189-4699-A361-4DD527500D97}">
      <dgm:prSet/>
      <dgm:spPr/>
      <dgm:t>
        <a:bodyPr/>
        <a:lstStyle/>
        <a:p>
          <a:endParaRPr lang="en-US"/>
        </a:p>
      </dgm:t>
    </dgm:pt>
    <dgm:pt modelId="{FD67EDCF-72FF-4387-9311-ED400CC913E8}" type="sibTrans" cxnId="{A16031F7-2189-4699-A361-4DD527500D97}">
      <dgm:prSet/>
      <dgm:spPr/>
      <dgm:t>
        <a:bodyPr/>
        <a:lstStyle/>
        <a:p>
          <a:endParaRPr lang="en-US"/>
        </a:p>
      </dgm:t>
    </dgm:pt>
    <dgm:pt modelId="{988D04F6-076C-4FD0-8B8A-4020B755F7D0}" type="pres">
      <dgm:prSet presAssocID="{0764E378-9D62-4054-A410-E352B83F1C1A}" presName="root" presStyleCnt="0">
        <dgm:presLayoutVars>
          <dgm:dir/>
          <dgm:resizeHandles val="exact"/>
        </dgm:presLayoutVars>
      </dgm:prSet>
      <dgm:spPr/>
    </dgm:pt>
    <dgm:pt modelId="{386D9E46-C9A2-48B7-A3E6-274D89C1F875}" type="pres">
      <dgm:prSet presAssocID="{DB1C29EB-F153-48AB-8EA8-23E5FFA417E8}" presName="compNode" presStyleCnt="0"/>
      <dgm:spPr/>
    </dgm:pt>
    <dgm:pt modelId="{A4DC0BB0-FC0B-48F9-83A0-812D74D0493B}" type="pres">
      <dgm:prSet presAssocID="{DB1C29EB-F153-48AB-8EA8-23E5FFA417E8}" presName="bgRect" presStyleLbl="bgShp" presStyleIdx="0" presStyleCnt="3" custLinFactNeighborY="1851"/>
      <dgm:spPr/>
    </dgm:pt>
    <dgm:pt modelId="{06A65917-B5A3-4168-951B-6C5E7B295D3C}" type="pres">
      <dgm:prSet presAssocID="{DB1C29EB-F153-48AB-8EA8-23E5FFA417E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rawing Compass"/>
        </a:ext>
      </dgm:extLst>
    </dgm:pt>
    <dgm:pt modelId="{2652992D-2E90-49E4-AE3A-69D3615CCF14}" type="pres">
      <dgm:prSet presAssocID="{DB1C29EB-F153-48AB-8EA8-23E5FFA417E8}" presName="spaceRect" presStyleCnt="0"/>
      <dgm:spPr/>
    </dgm:pt>
    <dgm:pt modelId="{7995E7F7-A723-4621-8F56-6D4C3E8E6F90}" type="pres">
      <dgm:prSet presAssocID="{DB1C29EB-F153-48AB-8EA8-23E5FFA417E8}" presName="parTx" presStyleLbl="revTx" presStyleIdx="0" presStyleCnt="3">
        <dgm:presLayoutVars>
          <dgm:chMax val="0"/>
          <dgm:chPref val="0"/>
        </dgm:presLayoutVars>
      </dgm:prSet>
      <dgm:spPr/>
    </dgm:pt>
    <dgm:pt modelId="{0A280BE9-7C8F-4B47-B50D-7FE5219BF845}" type="pres">
      <dgm:prSet presAssocID="{D6CBE92C-D211-4677-BA7A-9DE33C024863}" presName="sibTrans" presStyleCnt="0"/>
      <dgm:spPr/>
    </dgm:pt>
    <dgm:pt modelId="{80B00325-DB68-4855-AC15-6B9D03E07028}" type="pres">
      <dgm:prSet presAssocID="{897AA257-1830-4231-BC11-C6758B315B6F}" presName="compNode" presStyleCnt="0"/>
      <dgm:spPr/>
    </dgm:pt>
    <dgm:pt modelId="{7A5F137A-5D89-4C72-9CAF-5D2DED2ECF28}" type="pres">
      <dgm:prSet presAssocID="{897AA257-1830-4231-BC11-C6758B315B6F}" presName="bgRect" presStyleLbl="bgShp" presStyleIdx="1" presStyleCnt="3"/>
      <dgm:spPr/>
    </dgm:pt>
    <dgm:pt modelId="{F968CA4D-2695-44FE-AD2D-1D83062645BE}" type="pres">
      <dgm:prSet presAssocID="{897AA257-1830-4231-BC11-C6758B315B6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4CC5A803-A937-4041-9CD4-ABB746C55577}" type="pres">
      <dgm:prSet presAssocID="{897AA257-1830-4231-BC11-C6758B315B6F}" presName="spaceRect" presStyleCnt="0"/>
      <dgm:spPr/>
    </dgm:pt>
    <dgm:pt modelId="{15CFEEEE-F8E9-48D2-AFE5-AF09FF7D9A0B}" type="pres">
      <dgm:prSet presAssocID="{897AA257-1830-4231-BC11-C6758B315B6F}" presName="parTx" presStyleLbl="revTx" presStyleIdx="1" presStyleCnt="3">
        <dgm:presLayoutVars>
          <dgm:chMax val="0"/>
          <dgm:chPref val="0"/>
        </dgm:presLayoutVars>
      </dgm:prSet>
      <dgm:spPr/>
    </dgm:pt>
    <dgm:pt modelId="{FC79CC2D-B03F-447D-8462-2EFEB1CEC482}" type="pres">
      <dgm:prSet presAssocID="{06AA8E65-EB3C-4172-928E-964FA6E5E9AD}" presName="sibTrans" presStyleCnt="0"/>
      <dgm:spPr/>
    </dgm:pt>
    <dgm:pt modelId="{3A3B2755-8312-44DA-8B12-7C675EDEA16A}" type="pres">
      <dgm:prSet presAssocID="{0C3E8952-21D4-4833-88B2-72CF062113ED}" presName="compNode" presStyleCnt="0"/>
      <dgm:spPr/>
    </dgm:pt>
    <dgm:pt modelId="{910AD1B7-7CDD-45A8-A3C9-F74948C33BE0}" type="pres">
      <dgm:prSet presAssocID="{0C3E8952-21D4-4833-88B2-72CF062113ED}" presName="bgRect" presStyleLbl="bgShp" presStyleIdx="2" presStyleCnt="3"/>
      <dgm:spPr/>
    </dgm:pt>
    <dgm:pt modelId="{A6EBDBFB-3CE3-43EE-AFD2-36AC260AF3F6}" type="pres">
      <dgm:prSet presAssocID="{0C3E8952-21D4-4833-88B2-72CF062113E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BD657351-30CD-4A40-8CD7-09DA237D9184}" type="pres">
      <dgm:prSet presAssocID="{0C3E8952-21D4-4833-88B2-72CF062113ED}" presName="spaceRect" presStyleCnt="0"/>
      <dgm:spPr/>
    </dgm:pt>
    <dgm:pt modelId="{60865BA6-5196-4D06-B5F4-772ACE63588E}" type="pres">
      <dgm:prSet presAssocID="{0C3E8952-21D4-4833-88B2-72CF062113E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D8CBC00-C5D1-43EE-8A3F-8ADEBA4C2B3E}" type="presOf" srcId="{897AA257-1830-4231-BC11-C6758B315B6F}" destId="{15CFEEEE-F8E9-48D2-AFE5-AF09FF7D9A0B}" srcOrd="0" destOrd="0" presId="urn:microsoft.com/office/officeart/2018/2/layout/IconVerticalSolidList"/>
    <dgm:cxn modelId="{A6702B34-98D5-4905-B5DC-B9F7935A56BD}" type="presOf" srcId="{0764E378-9D62-4054-A410-E352B83F1C1A}" destId="{988D04F6-076C-4FD0-8B8A-4020B755F7D0}" srcOrd="0" destOrd="0" presId="urn:microsoft.com/office/officeart/2018/2/layout/IconVerticalSolidList"/>
    <dgm:cxn modelId="{3EEE0566-F6A7-4103-8991-033D4B5C4DCF}" type="presOf" srcId="{0C3E8952-21D4-4833-88B2-72CF062113ED}" destId="{60865BA6-5196-4D06-B5F4-772ACE63588E}" srcOrd="0" destOrd="0" presId="urn:microsoft.com/office/officeart/2018/2/layout/IconVerticalSolidList"/>
    <dgm:cxn modelId="{B2E3D7A0-100D-4EF9-8BF4-C943968904A5}" type="presOf" srcId="{DB1C29EB-F153-48AB-8EA8-23E5FFA417E8}" destId="{7995E7F7-A723-4621-8F56-6D4C3E8E6F90}" srcOrd="0" destOrd="0" presId="urn:microsoft.com/office/officeart/2018/2/layout/IconVerticalSolidList"/>
    <dgm:cxn modelId="{4330B3A3-1936-4872-B29E-060EF3BD4E8B}" srcId="{0764E378-9D62-4054-A410-E352B83F1C1A}" destId="{897AA257-1830-4231-BC11-C6758B315B6F}" srcOrd="1" destOrd="0" parTransId="{E395602C-FCA8-4097-A2BF-F5B4F0533708}" sibTransId="{06AA8E65-EB3C-4172-928E-964FA6E5E9AD}"/>
    <dgm:cxn modelId="{C9C439B4-A37A-4E68-A29E-6FCAAF38A6A5}" srcId="{0764E378-9D62-4054-A410-E352B83F1C1A}" destId="{DB1C29EB-F153-48AB-8EA8-23E5FFA417E8}" srcOrd="0" destOrd="0" parTransId="{7BF29859-1F55-4E95-B15C-6BDBF024C711}" sibTransId="{D6CBE92C-D211-4677-BA7A-9DE33C024863}"/>
    <dgm:cxn modelId="{A16031F7-2189-4699-A361-4DD527500D97}" srcId="{0764E378-9D62-4054-A410-E352B83F1C1A}" destId="{0C3E8952-21D4-4833-88B2-72CF062113ED}" srcOrd="2" destOrd="0" parTransId="{D9EDE1AD-B0E9-4B82-8086-018BAFF4CB29}" sibTransId="{FD67EDCF-72FF-4387-9311-ED400CC913E8}"/>
    <dgm:cxn modelId="{625FA0C6-558C-4353-97CD-22AC4E7FA35C}" type="presParOf" srcId="{988D04F6-076C-4FD0-8B8A-4020B755F7D0}" destId="{386D9E46-C9A2-48B7-A3E6-274D89C1F875}" srcOrd="0" destOrd="0" presId="urn:microsoft.com/office/officeart/2018/2/layout/IconVerticalSolidList"/>
    <dgm:cxn modelId="{6128A9A6-D93A-44F7-86A0-C0FE60D89A98}" type="presParOf" srcId="{386D9E46-C9A2-48B7-A3E6-274D89C1F875}" destId="{A4DC0BB0-FC0B-48F9-83A0-812D74D0493B}" srcOrd="0" destOrd="0" presId="urn:microsoft.com/office/officeart/2018/2/layout/IconVerticalSolidList"/>
    <dgm:cxn modelId="{EF3433CC-D82D-430B-A0B7-AB1F4EF7233A}" type="presParOf" srcId="{386D9E46-C9A2-48B7-A3E6-274D89C1F875}" destId="{06A65917-B5A3-4168-951B-6C5E7B295D3C}" srcOrd="1" destOrd="0" presId="urn:microsoft.com/office/officeart/2018/2/layout/IconVerticalSolidList"/>
    <dgm:cxn modelId="{809BCBBD-5AEF-4305-AD19-40B299C0E759}" type="presParOf" srcId="{386D9E46-C9A2-48B7-A3E6-274D89C1F875}" destId="{2652992D-2E90-49E4-AE3A-69D3615CCF14}" srcOrd="2" destOrd="0" presId="urn:microsoft.com/office/officeart/2018/2/layout/IconVerticalSolidList"/>
    <dgm:cxn modelId="{2C08DF6D-BA2D-48ED-8029-6779C46251F1}" type="presParOf" srcId="{386D9E46-C9A2-48B7-A3E6-274D89C1F875}" destId="{7995E7F7-A723-4621-8F56-6D4C3E8E6F90}" srcOrd="3" destOrd="0" presId="urn:microsoft.com/office/officeart/2018/2/layout/IconVerticalSolidList"/>
    <dgm:cxn modelId="{BEE04F6B-97D7-437B-BCBC-E0DAF0AB75EC}" type="presParOf" srcId="{988D04F6-076C-4FD0-8B8A-4020B755F7D0}" destId="{0A280BE9-7C8F-4B47-B50D-7FE5219BF845}" srcOrd="1" destOrd="0" presId="urn:microsoft.com/office/officeart/2018/2/layout/IconVerticalSolidList"/>
    <dgm:cxn modelId="{57064B30-A051-4C02-B19F-4535807410E9}" type="presParOf" srcId="{988D04F6-076C-4FD0-8B8A-4020B755F7D0}" destId="{80B00325-DB68-4855-AC15-6B9D03E07028}" srcOrd="2" destOrd="0" presId="urn:microsoft.com/office/officeart/2018/2/layout/IconVerticalSolidList"/>
    <dgm:cxn modelId="{6B1C855C-C53B-46AA-AFC3-9E46609FAC70}" type="presParOf" srcId="{80B00325-DB68-4855-AC15-6B9D03E07028}" destId="{7A5F137A-5D89-4C72-9CAF-5D2DED2ECF28}" srcOrd="0" destOrd="0" presId="urn:microsoft.com/office/officeart/2018/2/layout/IconVerticalSolidList"/>
    <dgm:cxn modelId="{130355BC-756E-47B2-B5F3-10DBCD296FB0}" type="presParOf" srcId="{80B00325-DB68-4855-AC15-6B9D03E07028}" destId="{F968CA4D-2695-44FE-AD2D-1D83062645BE}" srcOrd="1" destOrd="0" presId="urn:microsoft.com/office/officeart/2018/2/layout/IconVerticalSolidList"/>
    <dgm:cxn modelId="{7739B29A-5ED2-4E26-8FCF-E970263A8A86}" type="presParOf" srcId="{80B00325-DB68-4855-AC15-6B9D03E07028}" destId="{4CC5A803-A937-4041-9CD4-ABB746C55577}" srcOrd="2" destOrd="0" presId="urn:microsoft.com/office/officeart/2018/2/layout/IconVerticalSolidList"/>
    <dgm:cxn modelId="{2381A4C2-62BA-4DD9-A64E-C379136FEA72}" type="presParOf" srcId="{80B00325-DB68-4855-AC15-6B9D03E07028}" destId="{15CFEEEE-F8E9-48D2-AFE5-AF09FF7D9A0B}" srcOrd="3" destOrd="0" presId="urn:microsoft.com/office/officeart/2018/2/layout/IconVerticalSolidList"/>
    <dgm:cxn modelId="{DA896921-BEC9-4DA4-B55F-2F88B725933B}" type="presParOf" srcId="{988D04F6-076C-4FD0-8B8A-4020B755F7D0}" destId="{FC79CC2D-B03F-447D-8462-2EFEB1CEC482}" srcOrd="3" destOrd="0" presId="urn:microsoft.com/office/officeart/2018/2/layout/IconVerticalSolidList"/>
    <dgm:cxn modelId="{EDAAA48C-8881-4957-90AF-2AB23D3BE275}" type="presParOf" srcId="{988D04F6-076C-4FD0-8B8A-4020B755F7D0}" destId="{3A3B2755-8312-44DA-8B12-7C675EDEA16A}" srcOrd="4" destOrd="0" presId="urn:microsoft.com/office/officeart/2018/2/layout/IconVerticalSolidList"/>
    <dgm:cxn modelId="{295E38FF-CBE6-42BB-8942-9094BB5653CA}" type="presParOf" srcId="{3A3B2755-8312-44DA-8B12-7C675EDEA16A}" destId="{910AD1B7-7CDD-45A8-A3C9-F74948C33BE0}" srcOrd="0" destOrd="0" presId="urn:microsoft.com/office/officeart/2018/2/layout/IconVerticalSolidList"/>
    <dgm:cxn modelId="{1411A01C-0658-4501-BE98-98A745EC777A}" type="presParOf" srcId="{3A3B2755-8312-44DA-8B12-7C675EDEA16A}" destId="{A6EBDBFB-3CE3-43EE-AFD2-36AC260AF3F6}" srcOrd="1" destOrd="0" presId="urn:microsoft.com/office/officeart/2018/2/layout/IconVerticalSolidList"/>
    <dgm:cxn modelId="{D8D619D2-E447-4CF7-BC12-4975F220B4B2}" type="presParOf" srcId="{3A3B2755-8312-44DA-8B12-7C675EDEA16A}" destId="{BD657351-30CD-4A40-8CD7-09DA237D9184}" srcOrd="2" destOrd="0" presId="urn:microsoft.com/office/officeart/2018/2/layout/IconVerticalSolidList"/>
    <dgm:cxn modelId="{8C1ED133-4DA1-4330-BCE1-7A7D26263597}" type="presParOf" srcId="{3A3B2755-8312-44DA-8B12-7C675EDEA16A}" destId="{60865BA6-5196-4D06-B5F4-772ACE63588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68E7C4-20C2-44A3-BACA-8FFF052F1B5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A57A3D8-BBDC-46AA-BEA7-8AC433197F40}">
      <dgm:prSet/>
      <dgm:spPr/>
      <dgm:t>
        <a:bodyPr/>
        <a:lstStyle/>
        <a:p>
          <a:r>
            <a:rPr lang="en-US"/>
            <a:t>(b)   Each partner is entitled to an equal share of the partnership profits and is chargeable with a share of the partnership losses in proportion to the partner’s share of the profits.</a:t>
          </a:r>
        </a:p>
      </dgm:t>
    </dgm:pt>
    <dgm:pt modelId="{924CDAA1-088D-488D-827E-BC1B67E6AFEB}" type="parTrans" cxnId="{C674BDE4-B60C-43CA-91E9-3C9AAF39B6DE}">
      <dgm:prSet/>
      <dgm:spPr/>
      <dgm:t>
        <a:bodyPr/>
        <a:lstStyle/>
        <a:p>
          <a:endParaRPr lang="en-US"/>
        </a:p>
      </dgm:t>
    </dgm:pt>
    <dgm:pt modelId="{1EF91EA1-B426-458B-9943-D244A5F5D0B8}" type="sibTrans" cxnId="{C674BDE4-B60C-43CA-91E9-3C9AAF39B6DE}">
      <dgm:prSet/>
      <dgm:spPr/>
      <dgm:t>
        <a:bodyPr/>
        <a:lstStyle/>
        <a:p>
          <a:endParaRPr lang="en-US"/>
        </a:p>
      </dgm:t>
    </dgm:pt>
    <dgm:pt modelId="{02D05F78-BD4E-4070-BE0B-3734B4B34005}" type="pres">
      <dgm:prSet presAssocID="{EB68E7C4-20C2-44A3-BACA-8FFF052F1B5B}" presName="Name0" presStyleCnt="0">
        <dgm:presLayoutVars>
          <dgm:dir/>
          <dgm:resizeHandles val="exact"/>
        </dgm:presLayoutVars>
      </dgm:prSet>
      <dgm:spPr/>
    </dgm:pt>
    <dgm:pt modelId="{FB5709AC-E893-4332-A342-58E097745B5C}" type="pres">
      <dgm:prSet presAssocID="{EB68E7C4-20C2-44A3-BACA-8FFF052F1B5B}" presName="cycle" presStyleCnt="0"/>
      <dgm:spPr/>
    </dgm:pt>
    <dgm:pt modelId="{3DB9DAFC-6AC7-4BA4-97A2-64B8ADE059DC}" type="pres">
      <dgm:prSet presAssocID="{5A57A3D8-BBDC-46AA-BEA7-8AC433197F40}" presName="nodeFirstNode" presStyleLbl="node1" presStyleIdx="0" presStyleCnt="1">
        <dgm:presLayoutVars>
          <dgm:bulletEnabled val="1"/>
        </dgm:presLayoutVars>
      </dgm:prSet>
      <dgm:spPr/>
    </dgm:pt>
  </dgm:ptLst>
  <dgm:cxnLst>
    <dgm:cxn modelId="{5AFD8110-B124-47D7-A58F-173F4BDEAB4E}" type="presOf" srcId="{EB68E7C4-20C2-44A3-BACA-8FFF052F1B5B}" destId="{02D05F78-BD4E-4070-BE0B-3734B4B34005}" srcOrd="0" destOrd="0" presId="urn:microsoft.com/office/officeart/2005/8/layout/cycle3"/>
    <dgm:cxn modelId="{385CD8D0-A755-4326-8B34-E17EC9554F5F}" type="presOf" srcId="{5A57A3D8-BBDC-46AA-BEA7-8AC433197F40}" destId="{3DB9DAFC-6AC7-4BA4-97A2-64B8ADE059DC}" srcOrd="0" destOrd="0" presId="urn:microsoft.com/office/officeart/2005/8/layout/cycle3"/>
    <dgm:cxn modelId="{C674BDE4-B60C-43CA-91E9-3C9AAF39B6DE}" srcId="{EB68E7C4-20C2-44A3-BACA-8FFF052F1B5B}" destId="{5A57A3D8-BBDC-46AA-BEA7-8AC433197F40}" srcOrd="0" destOrd="0" parTransId="{924CDAA1-088D-488D-827E-BC1B67E6AFEB}" sibTransId="{1EF91EA1-B426-458B-9943-D244A5F5D0B8}"/>
    <dgm:cxn modelId="{82C30555-32BA-4929-A383-7DAE71C242C6}" type="presParOf" srcId="{02D05F78-BD4E-4070-BE0B-3734B4B34005}" destId="{FB5709AC-E893-4332-A342-58E097745B5C}" srcOrd="0" destOrd="0" presId="urn:microsoft.com/office/officeart/2005/8/layout/cycle3"/>
    <dgm:cxn modelId="{439EFBAD-DE08-4553-AE1A-02B4A2031387}" type="presParOf" srcId="{FB5709AC-E893-4332-A342-58E097745B5C}" destId="{3DB9DAFC-6AC7-4BA4-97A2-64B8ADE059DC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B0880F-25A0-47A0-A4C6-5336F5AE034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C3028C2-AF5F-46A2-8D33-7D5ED63BEA18}">
      <dgm:prSet/>
      <dgm:spPr/>
      <dgm:t>
        <a:bodyPr/>
        <a:lstStyle/>
        <a:p>
          <a:r>
            <a:rPr lang="en-US"/>
            <a:t>no shield</a:t>
          </a:r>
        </a:p>
      </dgm:t>
    </dgm:pt>
    <dgm:pt modelId="{F3C6E892-4ECA-4BDC-8175-6F9DA33CE938}" type="parTrans" cxnId="{06DED083-0515-4032-B2A9-3B92C10B20AD}">
      <dgm:prSet/>
      <dgm:spPr/>
      <dgm:t>
        <a:bodyPr/>
        <a:lstStyle/>
        <a:p>
          <a:endParaRPr lang="en-US"/>
        </a:p>
      </dgm:t>
    </dgm:pt>
    <dgm:pt modelId="{5AC7CC67-570F-4317-B2CC-C511B6D968FA}" type="sibTrans" cxnId="{06DED083-0515-4032-B2A9-3B92C10B20AD}">
      <dgm:prSet/>
      <dgm:spPr/>
      <dgm:t>
        <a:bodyPr/>
        <a:lstStyle/>
        <a:p>
          <a:endParaRPr lang="en-US"/>
        </a:p>
      </dgm:t>
    </dgm:pt>
    <dgm:pt modelId="{D082B449-F6CF-4DF0-9422-621F6AC66316}">
      <dgm:prSet/>
      <dgm:spPr/>
      <dgm:t>
        <a:bodyPr/>
        <a:lstStyle/>
        <a:p>
          <a:r>
            <a:rPr lang="en-US" dirty="0"/>
            <a:t>traditional loss sharing</a:t>
          </a:r>
        </a:p>
      </dgm:t>
    </dgm:pt>
    <dgm:pt modelId="{9E51D0E0-1496-4BDF-914B-5C1DE8E7A175}" type="parTrans" cxnId="{4EC47994-1A92-45FC-A32F-A40993754B2E}">
      <dgm:prSet/>
      <dgm:spPr/>
      <dgm:t>
        <a:bodyPr/>
        <a:lstStyle/>
        <a:p>
          <a:endParaRPr lang="en-US"/>
        </a:p>
      </dgm:t>
    </dgm:pt>
    <dgm:pt modelId="{BE821BD0-A5EE-4999-A461-1AC2954B1C0A}" type="sibTrans" cxnId="{4EC47994-1A92-45FC-A32F-A40993754B2E}">
      <dgm:prSet/>
      <dgm:spPr/>
      <dgm:t>
        <a:bodyPr/>
        <a:lstStyle/>
        <a:p>
          <a:endParaRPr lang="en-US"/>
        </a:p>
      </dgm:t>
    </dgm:pt>
    <dgm:pt modelId="{06DB69DF-C5EB-4F43-BB0D-76FAF868E914}" type="pres">
      <dgm:prSet presAssocID="{0CB0880F-25A0-47A0-A4C6-5336F5AE034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AFF1D9E-62D9-4F01-AF17-5F4E75002C46}" type="pres">
      <dgm:prSet presAssocID="{7C3028C2-AF5F-46A2-8D33-7D5ED63BEA18}" presName="hierRoot1" presStyleCnt="0"/>
      <dgm:spPr/>
    </dgm:pt>
    <dgm:pt modelId="{C84BC379-9757-4F37-A2B3-EE8278C9CE91}" type="pres">
      <dgm:prSet presAssocID="{7C3028C2-AF5F-46A2-8D33-7D5ED63BEA18}" presName="composite" presStyleCnt="0"/>
      <dgm:spPr/>
    </dgm:pt>
    <dgm:pt modelId="{4745B11C-D0C8-4E18-9AC5-6D33FC657389}" type="pres">
      <dgm:prSet presAssocID="{7C3028C2-AF5F-46A2-8D33-7D5ED63BEA18}" presName="background" presStyleLbl="node0" presStyleIdx="0" presStyleCnt="2"/>
      <dgm:spPr/>
    </dgm:pt>
    <dgm:pt modelId="{AA563167-AB59-4BF9-B86F-287E0B503DAC}" type="pres">
      <dgm:prSet presAssocID="{7C3028C2-AF5F-46A2-8D33-7D5ED63BEA18}" presName="text" presStyleLbl="fgAcc0" presStyleIdx="0" presStyleCnt="2" custLinFactNeighborX="14338" custLinFactNeighborY="12206">
        <dgm:presLayoutVars>
          <dgm:chPref val="3"/>
        </dgm:presLayoutVars>
      </dgm:prSet>
      <dgm:spPr/>
    </dgm:pt>
    <dgm:pt modelId="{7B33C3C0-BF5D-4A9D-8D86-F90A776BC326}" type="pres">
      <dgm:prSet presAssocID="{7C3028C2-AF5F-46A2-8D33-7D5ED63BEA18}" presName="hierChild2" presStyleCnt="0"/>
      <dgm:spPr/>
    </dgm:pt>
    <dgm:pt modelId="{2A25815A-5E8A-4994-8EC8-B14788EB9935}" type="pres">
      <dgm:prSet presAssocID="{D082B449-F6CF-4DF0-9422-621F6AC66316}" presName="hierRoot1" presStyleCnt="0"/>
      <dgm:spPr/>
    </dgm:pt>
    <dgm:pt modelId="{7E7C64D2-36D1-4AD6-9931-2188C1EA36A4}" type="pres">
      <dgm:prSet presAssocID="{D082B449-F6CF-4DF0-9422-621F6AC66316}" presName="composite" presStyleCnt="0"/>
      <dgm:spPr/>
    </dgm:pt>
    <dgm:pt modelId="{A9204E54-ACA5-44D5-843F-550AC5581152}" type="pres">
      <dgm:prSet presAssocID="{D082B449-F6CF-4DF0-9422-621F6AC66316}" presName="background" presStyleLbl="node0" presStyleIdx="1" presStyleCnt="2"/>
      <dgm:spPr/>
    </dgm:pt>
    <dgm:pt modelId="{55D51D69-850E-43C8-8F40-411B32E92A48}" type="pres">
      <dgm:prSet presAssocID="{D082B449-F6CF-4DF0-9422-621F6AC66316}" presName="text" presStyleLbl="fgAcc0" presStyleIdx="1" presStyleCnt="2">
        <dgm:presLayoutVars>
          <dgm:chPref val="3"/>
        </dgm:presLayoutVars>
      </dgm:prSet>
      <dgm:spPr/>
    </dgm:pt>
    <dgm:pt modelId="{80C2607A-5316-4074-ABBA-94E05D3A35B8}" type="pres">
      <dgm:prSet presAssocID="{D082B449-F6CF-4DF0-9422-621F6AC66316}" presName="hierChild2" presStyleCnt="0"/>
      <dgm:spPr/>
    </dgm:pt>
  </dgm:ptLst>
  <dgm:cxnLst>
    <dgm:cxn modelId="{8DB7D603-D37E-4AE0-A1F7-C4D64E0D4D07}" type="presOf" srcId="{7C3028C2-AF5F-46A2-8D33-7D5ED63BEA18}" destId="{AA563167-AB59-4BF9-B86F-287E0B503DAC}" srcOrd="0" destOrd="0" presId="urn:microsoft.com/office/officeart/2005/8/layout/hierarchy1"/>
    <dgm:cxn modelId="{E5C1297A-DF82-4BD9-AB7E-864ECB5DE723}" type="presOf" srcId="{D082B449-F6CF-4DF0-9422-621F6AC66316}" destId="{55D51D69-850E-43C8-8F40-411B32E92A48}" srcOrd="0" destOrd="0" presId="urn:microsoft.com/office/officeart/2005/8/layout/hierarchy1"/>
    <dgm:cxn modelId="{06DED083-0515-4032-B2A9-3B92C10B20AD}" srcId="{0CB0880F-25A0-47A0-A4C6-5336F5AE034C}" destId="{7C3028C2-AF5F-46A2-8D33-7D5ED63BEA18}" srcOrd="0" destOrd="0" parTransId="{F3C6E892-4ECA-4BDC-8175-6F9DA33CE938}" sibTransId="{5AC7CC67-570F-4317-B2CC-C511B6D968FA}"/>
    <dgm:cxn modelId="{4EC47994-1A92-45FC-A32F-A40993754B2E}" srcId="{0CB0880F-25A0-47A0-A4C6-5336F5AE034C}" destId="{D082B449-F6CF-4DF0-9422-621F6AC66316}" srcOrd="1" destOrd="0" parTransId="{9E51D0E0-1496-4BDF-914B-5C1DE8E7A175}" sibTransId="{BE821BD0-A5EE-4999-A461-1AC2954B1C0A}"/>
    <dgm:cxn modelId="{7FD28BA0-8B0E-49EF-A5A6-DC71ACB72AFE}" type="presOf" srcId="{0CB0880F-25A0-47A0-A4C6-5336F5AE034C}" destId="{06DB69DF-C5EB-4F43-BB0D-76FAF868E914}" srcOrd="0" destOrd="0" presId="urn:microsoft.com/office/officeart/2005/8/layout/hierarchy1"/>
    <dgm:cxn modelId="{61694DA8-E966-45B0-A088-91EC88AE2B41}" type="presParOf" srcId="{06DB69DF-C5EB-4F43-BB0D-76FAF868E914}" destId="{3AFF1D9E-62D9-4F01-AF17-5F4E75002C46}" srcOrd="0" destOrd="0" presId="urn:microsoft.com/office/officeart/2005/8/layout/hierarchy1"/>
    <dgm:cxn modelId="{20ADDE99-54F4-4A62-8AF1-563C32E02F6A}" type="presParOf" srcId="{3AFF1D9E-62D9-4F01-AF17-5F4E75002C46}" destId="{C84BC379-9757-4F37-A2B3-EE8278C9CE91}" srcOrd="0" destOrd="0" presId="urn:microsoft.com/office/officeart/2005/8/layout/hierarchy1"/>
    <dgm:cxn modelId="{875DA537-D85B-47DA-BF70-11FDE0F9B1C6}" type="presParOf" srcId="{C84BC379-9757-4F37-A2B3-EE8278C9CE91}" destId="{4745B11C-D0C8-4E18-9AC5-6D33FC657389}" srcOrd="0" destOrd="0" presId="urn:microsoft.com/office/officeart/2005/8/layout/hierarchy1"/>
    <dgm:cxn modelId="{2E297262-BDA5-4662-9278-F26D9C084ABA}" type="presParOf" srcId="{C84BC379-9757-4F37-A2B3-EE8278C9CE91}" destId="{AA563167-AB59-4BF9-B86F-287E0B503DAC}" srcOrd="1" destOrd="0" presId="urn:microsoft.com/office/officeart/2005/8/layout/hierarchy1"/>
    <dgm:cxn modelId="{046EDEFB-0A01-4F80-82F4-EAD6C0A7BD03}" type="presParOf" srcId="{3AFF1D9E-62D9-4F01-AF17-5F4E75002C46}" destId="{7B33C3C0-BF5D-4A9D-8D86-F90A776BC326}" srcOrd="1" destOrd="0" presId="urn:microsoft.com/office/officeart/2005/8/layout/hierarchy1"/>
    <dgm:cxn modelId="{9DDB0A32-12B2-4F48-A9AA-C323B07B5F76}" type="presParOf" srcId="{06DB69DF-C5EB-4F43-BB0D-76FAF868E914}" destId="{2A25815A-5E8A-4994-8EC8-B14788EB9935}" srcOrd="1" destOrd="0" presId="urn:microsoft.com/office/officeart/2005/8/layout/hierarchy1"/>
    <dgm:cxn modelId="{6494EE94-3C01-4691-B5F6-0B22EFDE76FC}" type="presParOf" srcId="{2A25815A-5E8A-4994-8EC8-B14788EB9935}" destId="{7E7C64D2-36D1-4AD6-9931-2188C1EA36A4}" srcOrd="0" destOrd="0" presId="urn:microsoft.com/office/officeart/2005/8/layout/hierarchy1"/>
    <dgm:cxn modelId="{E15FF819-8EE8-44D9-9D3C-3AD8F656653E}" type="presParOf" srcId="{7E7C64D2-36D1-4AD6-9931-2188C1EA36A4}" destId="{A9204E54-ACA5-44D5-843F-550AC5581152}" srcOrd="0" destOrd="0" presId="urn:microsoft.com/office/officeart/2005/8/layout/hierarchy1"/>
    <dgm:cxn modelId="{B8FBBDBF-36B7-4141-A0C0-0E531F5544C4}" type="presParOf" srcId="{7E7C64D2-36D1-4AD6-9931-2188C1EA36A4}" destId="{55D51D69-850E-43C8-8F40-411B32E92A48}" srcOrd="1" destOrd="0" presId="urn:microsoft.com/office/officeart/2005/8/layout/hierarchy1"/>
    <dgm:cxn modelId="{7E049BD2-6C83-44D6-A5D1-8CA87F235044}" type="presParOf" srcId="{2A25815A-5E8A-4994-8EC8-B14788EB9935}" destId="{80C2607A-5316-4074-ABBA-94E05D3A35B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3AB62D-B229-4B52-BD58-A9013BDEDF35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F81A81-0A10-45EA-952A-8D5B7837363E}">
      <dgm:prSet/>
      <dgm:spPr/>
      <dgm:t>
        <a:bodyPr/>
        <a:lstStyle/>
        <a:p>
          <a:r>
            <a:rPr lang="en-US"/>
            <a:t>Assuming</a:t>
          </a:r>
        </a:p>
      </dgm:t>
    </dgm:pt>
    <dgm:pt modelId="{D0B9F4CA-1AB7-4CDA-8C7C-B40DBE57650A}" type="parTrans" cxnId="{29D33F57-73F1-44B7-9206-A85F1FDDC1C8}">
      <dgm:prSet/>
      <dgm:spPr/>
      <dgm:t>
        <a:bodyPr/>
        <a:lstStyle/>
        <a:p>
          <a:endParaRPr lang="en-US"/>
        </a:p>
      </dgm:t>
    </dgm:pt>
    <dgm:pt modelId="{B67C77CF-AEAC-4154-B823-A4CAF6E9A488}" type="sibTrans" cxnId="{29D33F57-73F1-44B7-9206-A85F1FDDC1C8}">
      <dgm:prSet/>
      <dgm:spPr/>
      <dgm:t>
        <a:bodyPr/>
        <a:lstStyle/>
        <a:p>
          <a:endParaRPr lang="en-US"/>
        </a:p>
      </dgm:t>
    </dgm:pt>
    <dgm:pt modelId="{A21C6AE7-1EC8-4100-9A39-EC350458E0D2}">
      <dgm:prSet custT="1"/>
      <dgm:spPr/>
      <dgm:t>
        <a:bodyPr/>
        <a:lstStyle/>
        <a:p>
          <a:r>
            <a:rPr lang="en-US" sz="2000" dirty="0"/>
            <a:t>a general partnership (GP) has never been an LLP, should UPA (2013) produce the same loss-sharing results as RUPA (1997) and UPA (1914)?</a:t>
          </a:r>
        </a:p>
      </dgm:t>
    </dgm:pt>
    <dgm:pt modelId="{122C49A5-5DA8-4895-A632-92DEB6295692}" type="parTrans" cxnId="{24505FBC-D9CF-42AC-A258-0D31EFF882C8}">
      <dgm:prSet/>
      <dgm:spPr/>
      <dgm:t>
        <a:bodyPr/>
        <a:lstStyle/>
        <a:p>
          <a:endParaRPr lang="en-US"/>
        </a:p>
      </dgm:t>
    </dgm:pt>
    <dgm:pt modelId="{AC4948EE-C404-483D-8096-B0A36DCD7564}" type="sibTrans" cxnId="{24505FBC-D9CF-42AC-A258-0D31EFF882C8}">
      <dgm:prSet/>
      <dgm:spPr/>
      <dgm:t>
        <a:bodyPr/>
        <a:lstStyle/>
        <a:p>
          <a:endParaRPr lang="en-US"/>
        </a:p>
      </dgm:t>
    </dgm:pt>
    <dgm:pt modelId="{96F77147-0E70-4914-A9AD-E955814E16B8}">
      <dgm:prSet/>
      <dgm:spPr/>
      <dgm:t>
        <a:bodyPr/>
        <a:lstStyle/>
        <a:p>
          <a:r>
            <a:rPr lang="en-US"/>
            <a:t>Assuming</a:t>
          </a:r>
        </a:p>
      </dgm:t>
    </dgm:pt>
    <dgm:pt modelId="{90BFBF91-7D0C-43C5-A68B-AFB5E3613F29}" type="parTrans" cxnId="{6964BC13-5B71-4D66-9CF1-3ABF963BF037}">
      <dgm:prSet/>
      <dgm:spPr/>
      <dgm:t>
        <a:bodyPr/>
        <a:lstStyle/>
        <a:p>
          <a:endParaRPr lang="en-US"/>
        </a:p>
      </dgm:t>
    </dgm:pt>
    <dgm:pt modelId="{9D1DD41F-FFC2-49F0-9E50-99E393934812}" type="sibTrans" cxnId="{6964BC13-5B71-4D66-9CF1-3ABF963BF037}">
      <dgm:prSet/>
      <dgm:spPr/>
      <dgm:t>
        <a:bodyPr/>
        <a:lstStyle/>
        <a:p>
          <a:endParaRPr lang="en-US"/>
        </a:p>
      </dgm:t>
    </dgm:pt>
    <dgm:pt modelId="{91237B52-25D3-41D8-B602-0B3ADE0B95CB}">
      <dgm:prSet/>
      <dgm:spPr/>
      <dgm:t>
        <a:bodyPr/>
        <a:lstStyle/>
        <a:p>
          <a:r>
            <a:rPr lang="en-US" dirty="0"/>
            <a:t>a GP has been an LLP throughout its existence, should UPA (2013) produce the same results as ULLCA (2013)?</a:t>
          </a:r>
        </a:p>
      </dgm:t>
    </dgm:pt>
    <dgm:pt modelId="{6BF0E1FF-C8BA-42D5-8ACF-CB5C86CF995C}" type="parTrans" cxnId="{D0C5107C-7BE3-4AD2-BC37-9A43B5CCF371}">
      <dgm:prSet/>
      <dgm:spPr/>
      <dgm:t>
        <a:bodyPr/>
        <a:lstStyle/>
        <a:p>
          <a:endParaRPr lang="en-US"/>
        </a:p>
      </dgm:t>
    </dgm:pt>
    <dgm:pt modelId="{8D64C38F-A22C-41F1-BDD8-6FC2EA25B9E2}" type="sibTrans" cxnId="{D0C5107C-7BE3-4AD2-BC37-9A43B5CCF371}">
      <dgm:prSet/>
      <dgm:spPr/>
      <dgm:t>
        <a:bodyPr/>
        <a:lstStyle/>
        <a:p>
          <a:endParaRPr lang="en-US"/>
        </a:p>
      </dgm:t>
    </dgm:pt>
    <dgm:pt modelId="{11EE3729-BD0F-439C-857E-D2E164C3F07E}">
      <dgm:prSet/>
      <dgm:spPr/>
      <dgm:t>
        <a:bodyPr/>
        <a:lstStyle/>
        <a:p>
          <a:r>
            <a:rPr lang="en-US"/>
            <a:t>Assuming</a:t>
          </a:r>
        </a:p>
      </dgm:t>
    </dgm:pt>
    <dgm:pt modelId="{8330BBBC-0EDF-48CD-A748-EED6ED7801A0}" type="parTrans" cxnId="{29F23304-E2DA-49FC-8244-4444FF2AD26D}">
      <dgm:prSet/>
      <dgm:spPr/>
      <dgm:t>
        <a:bodyPr/>
        <a:lstStyle/>
        <a:p>
          <a:endParaRPr lang="en-US"/>
        </a:p>
      </dgm:t>
    </dgm:pt>
    <dgm:pt modelId="{0CE58E2D-24B4-4C41-AE1E-4DCBA9A57328}" type="sibTrans" cxnId="{29F23304-E2DA-49FC-8244-4444FF2AD26D}">
      <dgm:prSet/>
      <dgm:spPr/>
      <dgm:t>
        <a:bodyPr/>
        <a:lstStyle/>
        <a:p>
          <a:endParaRPr lang="en-US"/>
        </a:p>
      </dgm:t>
    </dgm:pt>
    <dgm:pt modelId="{F7B3C753-B359-412B-BB69-F86BE73EBFE0}">
      <dgm:prSet/>
      <dgm:spPr/>
      <dgm:t>
        <a:bodyPr/>
        <a:lstStyle/>
        <a:p>
          <a:r>
            <a:rPr lang="en-US" dirty="0"/>
            <a:t>a GP has been a non-LLP for some time and then an LLP until dissolution, what should the results be?</a:t>
          </a:r>
        </a:p>
      </dgm:t>
    </dgm:pt>
    <dgm:pt modelId="{1CE8E240-EAB1-4785-84D3-5D3E623C268F}" type="parTrans" cxnId="{61CF41F3-8F15-48E3-B0EA-383351346180}">
      <dgm:prSet/>
      <dgm:spPr/>
      <dgm:t>
        <a:bodyPr/>
        <a:lstStyle/>
        <a:p>
          <a:endParaRPr lang="en-US"/>
        </a:p>
      </dgm:t>
    </dgm:pt>
    <dgm:pt modelId="{B5FA0D34-D7D0-4F27-8B58-CCF56E2CC005}" type="sibTrans" cxnId="{61CF41F3-8F15-48E3-B0EA-383351346180}">
      <dgm:prSet/>
      <dgm:spPr/>
      <dgm:t>
        <a:bodyPr/>
        <a:lstStyle/>
        <a:p>
          <a:endParaRPr lang="en-US"/>
        </a:p>
      </dgm:t>
    </dgm:pt>
    <dgm:pt modelId="{6BE5E0B5-4ED1-4DF4-8053-790B1BC572B9}" type="pres">
      <dgm:prSet presAssocID="{DC3AB62D-B229-4B52-BD58-A9013BDEDF35}" presName="Name0" presStyleCnt="0">
        <dgm:presLayoutVars>
          <dgm:dir/>
          <dgm:animLvl val="lvl"/>
          <dgm:resizeHandles val="exact"/>
        </dgm:presLayoutVars>
      </dgm:prSet>
      <dgm:spPr/>
    </dgm:pt>
    <dgm:pt modelId="{42BF15CB-7109-4819-B732-A0BF21997012}" type="pres">
      <dgm:prSet presAssocID="{5FF81A81-0A10-45EA-952A-8D5B7837363E}" presName="linNode" presStyleCnt="0"/>
      <dgm:spPr/>
    </dgm:pt>
    <dgm:pt modelId="{9E05E231-BA65-4F66-B8F5-41F4E1D2AB3C}" type="pres">
      <dgm:prSet presAssocID="{5FF81A81-0A10-45EA-952A-8D5B7837363E}" presName="parentText" presStyleLbl="solidFgAcc1" presStyleIdx="0" presStyleCnt="3">
        <dgm:presLayoutVars>
          <dgm:chMax val="1"/>
          <dgm:bulletEnabled/>
        </dgm:presLayoutVars>
      </dgm:prSet>
      <dgm:spPr/>
    </dgm:pt>
    <dgm:pt modelId="{D4C638DC-45A8-4805-A275-B63115A82F56}" type="pres">
      <dgm:prSet presAssocID="{5FF81A81-0A10-45EA-952A-8D5B7837363E}" presName="descendantText" presStyleLbl="alignNode1" presStyleIdx="0" presStyleCnt="3" custLinFactNeighborX="-3923" custLinFactNeighborY="-2343">
        <dgm:presLayoutVars>
          <dgm:bulletEnabled/>
        </dgm:presLayoutVars>
      </dgm:prSet>
      <dgm:spPr/>
    </dgm:pt>
    <dgm:pt modelId="{A78098D2-9632-4D9F-BFEF-DF5142694720}" type="pres">
      <dgm:prSet presAssocID="{B67C77CF-AEAC-4154-B823-A4CAF6E9A488}" presName="sp" presStyleCnt="0"/>
      <dgm:spPr/>
    </dgm:pt>
    <dgm:pt modelId="{05D63695-F513-474A-A366-162C38C73A94}" type="pres">
      <dgm:prSet presAssocID="{96F77147-0E70-4914-A9AD-E955814E16B8}" presName="linNode" presStyleCnt="0"/>
      <dgm:spPr/>
    </dgm:pt>
    <dgm:pt modelId="{4663B00D-D61D-4EE2-A600-F0D71AB356A1}" type="pres">
      <dgm:prSet presAssocID="{96F77147-0E70-4914-A9AD-E955814E16B8}" presName="parentText" presStyleLbl="solidFgAcc1" presStyleIdx="1" presStyleCnt="3">
        <dgm:presLayoutVars>
          <dgm:chMax val="1"/>
          <dgm:bulletEnabled/>
        </dgm:presLayoutVars>
      </dgm:prSet>
      <dgm:spPr/>
    </dgm:pt>
    <dgm:pt modelId="{385521C1-4046-4BE5-A9AF-B8EB40B1BB4D}" type="pres">
      <dgm:prSet presAssocID="{96F77147-0E70-4914-A9AD-E955814E16B8}" presName="descendantText" presStyleLbl="alignNode1" presStyleIdx="1" presStyleCnt="3">
        <dgm:presLayoutVars>
          <dgm:bulletEnabled/>
        </dgm:presLayoutVars>
      </dgm:prSet>
      <dgm:spPr/>
    </dgm:pt>
    <dgm:pt modelId="{4215A22C-B94F-40CB-BCBC-B8670CAD3379}" type="pres">
      <dgm:prSet presAssocID="{9D1DD41F-FFC2-49F0-9E50-99E393934812}" presName="sp" presStyleCnt="0"/>
      <dgm:spPr/>
    </dgm:pt>
    <dgm:pt modelId="{D96C626C-D0FE-4023-8095-3D9FCBD0D41E}" type="pres">
      <dgm:prSet presAssocID="{11EE3729-BD0F-439C-857E-D2E164C3F07E}" presName="linNode" presStyleCnt="0"/>
      <dgm:spPr/>
    </dgm:pt>
    <dgm:pt modelId="{C3E941C7-4E60-4A72-B239-E0A75EDBAD72}" type="pres">
      <dgm:prSet presAssocID="{11EE3729-BD0F-439C-857E-D2E164C3F07E}" presName="parentText" presStyleLbl="solidFgAcc1" presStyleIdx="2" presStyleCnt="3">
        <dgm:presLayoutVars>
          <dgm:chMax val="1"/>
          <dgm:bulletEnabled/>
        </dgm:presLayoutVars>
      </dgm:prSet>
      <dgm:spPr/>
    </dgm:pt>
    <dgm:pt modelId="{57C255BF-7042-49C3-8CDE-1E7F5339814C}" type="pres">
      <dgm:prSet presAssocID="{11EE3729-BD0F-439C-857E-D2E164C3F07E}" presName="descendantText" presStyleLbl="alignNode1" presStyleIdx="2" presStyleCnt="3">
        <dgm:presLayoutVars>
          <dgm:bulletEnabled/>
        </dgm:presLayoutVars>
      </dgm:prSet>
      <dgm:spPr/>
    </dgm:pt>
  </dgm:ptLst>
  <dgm:cxnLst>
    <dgm:cxn modelId="{29F23304-E2DA-49FC-8244-4444FF2AD26D}" srcId="{DC3AB62D-B229-4B52-BD58-A9013BDEDF35}" destId="{11EE3729-BD0F-439C-857E-D2E164C3F07E}" srcOrd="2" destOrd="0" parTransId="{8330BBBC-0EDF-48CD-A748-EED6ED7801A0}" sibTransId="{0CE58E2D-24B4-4C41-AE1E-4DCBA9A57328}"/>
    <dgm:cxn modelId="{B0896D0C-CFA7-42A6-BCC0-40BD233F793F}" type="presOf" srcId="{DC3AB62D-B229-4B52-BD58-A9013BDEDF35}" destId="{6BE5E0B5-4ED1-4DF4-8053-790B1BC572B9}" srcOrd="0" destOrd="0" presId="urn:microsoft.com/office/officeart/2016/7/layout/VerticalHollowActionList"/>
    <dgm:cxn modelId="{6964BC13-5B71-4D66-9CF1-3ABF963BF037}" srcId="{DC3AB62D-B229-4B52-BD58-A9013BDEDF35}" destId="{96F77147-0E70-4914-A9AD-E955814E16B8}" srcOrd="1" destOrd="0" parTransId="{90BFBF91-7D0C-43C5-A68B-AFB5E3613F29}" sibTransId="{9D1DD41F-FFC2-49F0-9E50-99E393934812}"/>
    <dgm:cxn modelId="{42A1301F-0CD0-43BE-9BD2-4F338A8A929C}" type="presOf" srcId="{91237B52-25D3-41D8-B602-0B3ADE0B95CB}" destId="{385521C1-4046-4BE5-A9AF-B8EB40B1BB4D}" srcOrd="0" destOrd="0" presId="urn:microsoft.com/office/officeart/2016/7/layout/VerticalHollowActionList"/>
    <dgm:cxn modelId="{365D7975-91DE-45EF-9779-BB0F58C1F4CE}" type="presOf" srcId="{96F77147-0E70-4914-A9AD-E955814E16B8}" destId="{4663B00D-D61D-4EE2-A600-F0D71AB356A1}" srcOrd="0" destOrd="0" presId="urn:microsoft.com/office/officeart/2016/7/layout/VerticalHollowActionList"/>
    <dgm:cxn modelId="{29D33F57-73F1-44B7-9206-A85F1FDDC1C8}" srcId="{DC3AB62D-B229-4B52-BD58-A9013BDEDF35}" destId="{5FF81A81-0A10-45EA-952A-8D5B7837363E}" srcOrd="0" destOrd="0" parTransId="{D0B9F4CA-1AB7-4CDA-8C7C-B40DBE57650A}" sibTransId="{B67C77CF-AEAC-4154-B823-A4CAF6E9A488}"/>
    <dgm:cxn modelId="{AB46557B-8AEB-4CA9-9CEF-0E64CE3216FF}" type="presOf" srcId="{A21C6AE7-1EC8-4100-9A39-EC350458E0D2}" destId="{D4C638DC-45A8-4805-A275-B63115A82F56}" srcOrd="0" destOrd="0" presId="urn:microsoft.com/office/officeart/2016/7/layout/VerticalHollowActionList"/>
    <dgm:cxn modelId="{D0C5107C-7BE3-4AD2-BC37-9A43B5CCF371}" srcId="{96F77147-0E70-4914-A9AD-E955814E16B8}" destId="{91237B52-25D3-41D8-B602-0B3ADE0B95CB}" srcOrd="0" destOrd="0" parTransId="{6BF0E1FF-C8BA-42D5-8ACF-CB5C86CF995C}" sibTransId="{8D64C38F-A22C-41F1-BDD8-6FC2EA25B9E2}"/>
    <dgm:cxn modelId="{603D418B-45B5-4410-A541-9A360D960F9C}" type="presOf" srcId="{F7B3C753-B359-412B-BB69-F86BE73EBFE0}" destId="{57C255BF-7042-49C3-8CDE-1E7F5339814C}" srcOrd="0" destOrd="0" presId="urn:microsoft.com/office/officeart/2016/7/layout/VerticalHollowActionList"/>
    <dgm:cxn modelId="{24505FBC-D9CF-42AC-A258-0D31EFF882C8}" srcId="{5FF81A81-0A10-45EA-952A-8D5B7837363E}" destId="{A21C6AE7-1EC8-4100-9A39-EC350458E0D2}" srcOrd="0" destOrd="0" parTransId="{122C49A5-5DA8-4895-A632-92DEB6295692}" sibTransId="{AC4948EE-C404-483D-8096-B0A36DCD7564}"/>
    <dgm:cxn modelId="{5451EEC5-7BF1-4D4D-BADF-DF3B6A1CC503}" type="presOf" srcId="{11EE3729-BD0F-439C-857E-D2E164C3F07E}" destId="{C3E941C7-4E60-4A72-B239-E0A75EDBAD72}" srcOrd="0" destOrd="0" presId="urn:microsoft.com/office/officeart/2016/7/layout/VerticalHollowActionList"/>
    <dgm:cxn modelId="{61CF41F3-8F15-48E3-B0EA-383351346180}" srcId="{11EE3729-BD0F-439C-857E-D2E164C3F07E}" destId="{F7B3C753-B359-412B-BB69-F86BE73EBFE0}" srcOrd="0" destOrd="0" parTransId="{1CE8E240-EAB1-4785-84D3-5D3E623C268F}" sibTransId="{B5FA0D34-D7D0-4F27-8B58-CCF56E2CC005}"/>
    <dgm:cxn modelId="{B54BF2F9-B6D7-420B-B05B-CE1B8260E791}" type="presOf" srcId="{5FF81A81-0A10-45EA-952A-8D5B7837363E}" destId="{9E05E231-BA65-4F66-B8F5-41F4E1D2AB3C}" srcOrd="0" destOrd="0" presId="urn:microsoft.com/office/officeart/2016/7/layout/VerticalHollowActionList"/>
    <dgm:cxn modelId="{C54F2D1B-5C98-4B51-B9BF-382B7F7D774E}" type="presParOf" srcId="{6BE5E0B5-4ED1-4DF4-8053-790B1BC572B9}" destId="{42BF15CB-7109-4819-B732-A0BF21997012}" srcOrd="0" destOrd="0" presId="urn:microsoft.com/office/officeart/2016/7/layout/VerticalHollowActionList"/>
    <dgm:cxn modelId="{E0459BA3-0DC4-4AEF-A514-808DF9F25EDF}" type="presParOf" srcId="{42BF15CB-7109-4819-B732-A0BF21997012}" destId="{9E05E231-BA65-4F66-B8F5-41F4E1D2AB3C}" srcOrd="0" destOrd="0" presId="urn:microsoft.com/office/officeart/2016/7/layout/VerticalHollowActionList"/>
    <dgm:cxn modelId="{00B0B2C5-D593-47C1-91FA-942A23C24BC4}" type="presParOf" srcId="{42BF15CB-7109-4819-B732-A0BF21997012}" destId="{D4C638DC-45A8-4805-A275-B63115A82F56}" srcOrd="1" destOrd="0" presId="urn:microsoft.com/office/officeart/2016/7/layout/VerticalHollowActionList"/>
    <dgm:cxn modelId="{6989A27D-8E1E-4EB7-818C-ADC32A9A2FC4}" type="presParOf" srcId="{6BE5E0B5-4ED1-4DF4-8053-790B1BC572B9}" destId="{A78098D2-9632-4D9F-BFEF-DF5142694720}" srcOrd="1" destOrd="0" presId="urn:microsoft.com/office/officeart/2016/7/layout/VerticalHollowActionList"/>
    <dgm:cxn modelId="{468F9A48-D584-4309-AA6E-395B2FD1811F}" type="presParOf" srcId="{6BE5E0B5-4ED1-4DF4-8053-790B1BC572B9}" destId="{05D63695-F513-474A-A366-162C38C73A94}" srcOrd="2" destOrd="0" presId="urn:microsoft.com/office/officeart/2016/7/layout/VerticalHollowActionList"/>
    <dgm:cxn modelId="{38651669-0961-4C8F-BC3F-0DEE973D8DB9}" type="presParOf" srcId="{05D63695-F513-474A-A366-162C38C73A94}" destId="{4663B00D-D61D-4EE2-A600-F0D71AB356A1}" srcOrd="0" destOrd="0" presId="urn:microsoft.com/office/officeart/2016/7/layout/VerticalHollowActionList"/>
    <dgm:cxn modelId="{4ED20A1D-021F-4E72-AF07-B49C7C4AE3AD}" type="presParOf" srcId="{05D63695-F513-474A-A366-162C38C73A94}" destId="{385521C1-4046-4BE5-A9AF-B8EB40B1BB4D}" srcOrd="1" destOrd="0" presId="urn:microsoft.com/office/officeart/2016/7/layout/VerticalHollowActionList"/>
    <dgm:cxn modelId="{C2E99DC9-224C-4D4D-871B-75AF6B5E3DFB}" type="presParOf" srcId="{6BE5E0B5-4ED1-4DF4-8053-790B1BC572B9}" destId="{4215A22C-B94F-40CB-BCBC-B8670CAD3379}" srcOrd="3" destOrd="0" presId="urn:microsoft.com/office/officeart/2016/7/layout/VerticalHollowActionList"/>
    <dgm:cxn modelId="{1FE67AE4-F13A-4453-9AE1-DD3E02627695}" type="presParOf" srcId="{6BE5E0B5-4ED1-4DF4-8053-790B1BC572B9}" destId="{D96C626C-D0FE-4023-8095-3D9FCBD0D41E}" srcOrd="4" destOrd="0" presId="urn:microsoft.com/office/officeart/2016/7/layout/VerticalHollowActionList"/>
    <dgm:cxn modelId="{1BC4A2C6-D8AF-47F2-A4CE-600551B9F113}" type="presParOf" srcId="{D96C626C-D0FE-4023-8095-3D9FCBD0D41E}" destId="{C3E941C7-4E60-4A72-B239-E0A75EDBAD72}" srcOrd="0" destOrd="0" presId="urn:microsoft.com/office/officeart/2016/7/layout/VerticalHollowActionList"/>
    <dgm:cxn modelId="{A80D2983-BD48-4219-90C1-1BCAAD02605E}" type="presParOf" srcId="{D96C626C-D0FE-4023-8095-3D9FCBD0D41E}" destId="{57C255BF-7042-49C3-8CDE-1E7F5339814C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3AB62D-B229-4B52-BD58-A9013BDEDF35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F81A81-0A10-45EA-952A-8D5B7837363E}">
      <dgm:prSet/>
      <dgm:spPr/>
      <dgm:t>
        <a:bodyPr/>
        <a:lstStyle/>
        <a:p>
          <a:r>
            <a:rPr lang="en-US" dirty="0"/>
            <a:t>1. Yes</a:t>
          </a:r>
        </a:p>
      </dgm:t>
    </dgm:pt>
    <dgm:pt modelId="{D0B9F4CA-1AB7-4CDA-8C7C-B40DBE57650A}" type="parTrans" cxnId="{29D33F57-73F1-44B7-9206-A85F1FDDC1C8}">
      <dgm:prSet/>
      <dgm:spPr/>
      <dgm:t>
        <a:bodyPr/>
        <a:lstStyle/>
        <a:p>
          <a:endParaRPr lang="en-US"/>
        </a:p>
      </dgm:t>
    </dgm:pt>
    <dgm:pt modelId="{B67C77CF-AEAC-4154-B823-A4CAF6E9A488}" type="sibTrans" cxnId="{29D33F57-73F1-44B7-9206-A85F1FDDC1C8}">
      <dgm:prSet/>
      <dgm:spPr/>
      <dgm:t>
        <a:bodyPr/>
        <a:lstStyle/>
        <a:p>
          <a:endParaRPr lang="en-US"/>
        </a:p>
      </dgm:t>
    </dgm:pt>
    <dgm:pt modelId="{A21C6AE7-1EC8-4100-9A39-EC350458E0D2}">
      <dgm:prSet custT="1"/>
      <dgm:spPr/>
      <dgm:t>
        <a:bodyPr/>
        <a:lstStyle/>
        <a:p>
          <a:r>
            <a:rPr lang="en-US" sz="2000" dirty="0"/>
            <a:t>a general partnership (GP) has never been an LLP, should UPA (2013) produce the same loss-sharing results as RUPA (1996) and UPA (1914)?</a:t>
          </a:r>
        </a:p>
      </dgm:t>
    </dgm:pt>
    <dgm:pt modelId="{122C49A5-5DA8-4895-A632-92DEB6295692}" type="parTrans" cxnId="{24505FBC-D9CF-42AC-A258-0D31EFF882C8}">
      <dgm:prSet/>
      <dgm:spPr/>
      <dgm:t>
        <a:bodyPr/>
        <a:lstStyle/>
        <a:p>
          <a:endParaRPr lang="en-US"/>
        </a:p>
      </dgm:t>
    </dgm:pt>
    <dgm:pt modelId="{AC4948EE-C404-483D-8096-B0A36DCD7564}" type="sibTrans" cxnId="{24505FBC-D9CF-42AC-A258-0D31EFF882C8}">
      <dgm:prSet/>
      <dgm:spPr/>
      <dgm:t>
        <a:bodyPr/>
        <a:lstStyle/>
        <a:p>
          <a:endParaRPr lang="en-US"/>
        </a:p>
      </dgm:t>
    </dgm:pt>
    <dgm:pt modelId="{96F77147-0E70-4914-A9AD-E955814E16B8}">
      <dgm:prSet/>
      <dgm:spPr/>
      <dgm:t>
        <a:bodyPr/>
        <a:lstStyle/>
        <a:p>
          <a:r>
            <a:rPr lang="en-US" dirty="0"/>
            <a:t>2. Yes</a:t>
          </a:r>
        </a:p>
      </dgm:t>
    </dgm:pt>
    <dgm:pt modelId="{90BFBF91-7D0C-43C5-A68B-AFB5E3613F29}" type="parTrans" cxnId="{6964BC13-5B71-4D66-9CF1-3ABF963BF037}">
      <dgm:prSet/>
      <dgm:spPr/>
      <dgm:t>
        <a:bodyPr/>
        <a:lstStyle/>
        <a:p>
          <a:endParaRPr lang="en-US"/>
        </a:p>
      </dgm:t>
    </dgm:pt>
    <dgm:pt modelId="{9D1DD41F-FFC2-49F0-9E50-99E393934812}" type="sibTrans" cxnId="{6964BC13-5B71-4D66-9CF1-3ABF963BF037}">
      <dgm:prSet/>
      <dgm:spPr/>
      <dgm:t>
        <a:bodyPr/>
        <a:lstStyle/>
        <a:p>
          <a:endParaRPr lang="en-US"/>
        </a:p>
      </dgm:t>
    </dgm:pt>
    <dgm:pt modelId="{91237B52-25D3-41D8-B602-0B3ADE0B95CB}">
      <dgm:prSet/>
      <dgm:spPr/>
      <dgm:t>
        <a:bodyPr/>
        <a:lstStyle/>
        <a:p>
          <a:r>
            <a:rPr lang="en-US" dirty="0"/>
            <a:t>a GP has been an LLP throughout its existence, should UPA (2013) produce the same results as ULLCA (2013)?</a:t>
          </a:r>
        </a:p>
      </dgm:t>
    </dgm:pt>
    <dgm:pt modelId="{6BF0E1FF-C8BA-42D5-8ACF-CB5C86CF995C}" type="parTrans" cxnId="{D0C5107C-7BE3-4AD2-BC37-9A43B5CCF371}">
      <dgm:prSet/>
      <dgm:spPr/>
      <dgm:t>
        <a:bodyPr/>
        <a:lstStyle/>
        <a:p>
          <a:endParaRPr lang="en-US"/>
        </a:p>
      </dgm:t>
    </dgm:pt>
    <dgm:pt modelId="{8D64C38F-A22C-41F1-BDD8-6FC2EA25B9E2}" type="sibTrans" cxnId="{D0C5107C-7BE3-4AD2-BC37-9A43B5CCF371}">
      <dgm:prSet/>
      <dgm:spPr/>
      <dgm:t>
        <a:bodyPr/>
        <a:lstStyle/>
        <a:p>
          <a:endParaRPr lang="en-US"/>
        </a:p>
      </dgm:t>
    </dgm:pt>
    <dgm:pt modelId="{11EE3729-BD0F-439C-857E-D2E164C3F07E}">
      <dgm:prSet/>
      <dgm:spPr/>
      <dgm:t>
        <a:bodyPr/>
        <a:lstStyle/>
        <a:p>
          <a:r>
            <a:rPr lang="en-US" dirty="0"/>
            <a:t>2.5</a:t>
          </a:r>
        </a:p>
      </dgm:t>
    </dgm:pt>
    <dgm:pt modelId="{8330BBBC-0EDF-48CD-A748-EED6ED7801A0}" type="parTrans" cxnId="{29F23304-E2DA-49FC-8244-4444FF2AD26D}">
      <dgm:prSet/>
      <dgm:spPr/>
      <dgm:t>
        <a:bodyPr/>
        <a:lstStyle/>
        <a:p>
          <a:endParaRPr lang="en-US"/>
        </a:p>
      </dgm:t>
    </dgm:pt>
    <dgm:pt modelId="{0CE58E2D-24B4-4C41-AE1E-4DCBA9A57328}" type="sibTrans" cxnId="{29F23304-E2DA-49FC-8244-4444FF2AD26D}">
      <dgm:prSet/>
      <dgm:spPr/>
      <dgm:t>
        <a:bodyPr/>
        <a:lstStyle/>
        <a:p>
          <a:endParaRPr lang="en-US"/>
        </a:p>
      </dgm:t>
    </dgm:pt>
    <dgm:pt modelId="{F7B3C753-B359-412B-BB69-F86BE73EBFE0}">
      <dgm:prSet/>
      <dgm:spPr/>
      <dgm:t>
        <a:bodyPr/>
        <a:lstStyle/>
        <a:p>
          <a:r>
            <a:rPr lang="en-US" dirty="0"/>
            <a:t>a GP has been a non-LLP for some time and then an LLP until dissolution, what should the results be?</a:t>
          </a:r>
        </a:p>
      </dgm:t>
    </dgm:pt>
    <dgm:pt modelId="{1CE8E240-EAB1-4785-84D3-5D3E623C268F}" type="parTrans" cxnId="{61CF41F3-8F15-48E3-B0EA-383351346180}">
      <dgm:prSet/>
      <dgm:spPr/>
      <dgm:t>
        <a:bodyPr/>
        <a:lstStyle/>
        <a:p>
          <a:endParaRPr lang="en-US"/>
        </a:p>
      </dgm:t>
    </dgm:pt>
    <dgm:pt modelId="{B5FA0D34-D7D0-4F27-8B58-CCF56E2CC005}" type="sibTrans" cxnId="{61CF41F3-8F15-48E3-B0EA-383351346180}">
      <dgm:prSet/>
      <dgm:spPr/>
      <dgm:t>
        <a:bodyPr/>
        <a:lstStyle/>
        <a:p>
          <a:endParaRPr lang="en-US"/>
        </a:p>
      </dgm:t>
    </dgm:pt>
    <dgm:pt modelId="{6BE5E0B5-4ED1-4DF4-8053-790B1BC572B9}" type="pres">
      <dgm:prSet presAssocID="{DC3AB62D-B229-4B52-BD58-A9013BDEDF35}" presName="Name0" presStyleCnt="0">
        <dgm:presLayoutVars>
          <dgm:dir/>
          <dgm:animLvl val="lvl"/>
          <dgm:resizeHandles val="exact"/>
        </dgm:presLayoutVars>
      </dgm:prSet>
      <dgm:spPr/>
    </dgm:pt>
    <dgm:pt modelId="{42BF15CB-7109-4819-B732-A0BF21997012}" type="pres">
      <dgm:prSet presAssocID="{5FF81A81-0A10-45EA-952A-8D5B7837363E}" presName="linNode" presStyleCnt="0"/>
      <dgm:spPr/>
    </dgm:pt>
    <dgm:pt modelId="{9E05E231-BA65-4F66-B8F5-41F4E1D2AB3C}" type="pres">
      <dgm:prSet presAssocID="{5FF81A81-0A10-45EA-952A-8D5B7837363E}" presName="parentText" presStyleLbl="solidFgAcc1" presStyleIdx="0" presStyleCnt="3">
        <dgm:presLayoutVars>
          <dgm:chMax val="1"/>
          <dgm:bulletEnabled/>
        </dgm:presLayoutVars>
      </dgm:prSet>
      <dgm:spPr/>
    </dgm:pt>
    <dgm:pt modelId="{D4C638DC-45A8-4805-A275-B63115A82F56}" type="pres">
      <dgm:prSet presAssocID="{5FF81A81-0A10-45EA-952A-8D5B7837363E}" presName="descendantText" presStyleLbl="alignNode1" presStyleIdx="0" presStyleCnt="3" custLinFactNeighborX="-3923" custLinFactNeighborY="-2343">
        <dgm:presLayoutVars>
          <dgm:bulletEnabled/>
        </dgm:presLayoutVars>
      </dgm:prSet>
      <dgm:spPr/>
    </dgm:pt>
    <dgm:pt modelId="{A78098D2-9632-4D9F-BFEF-DF5142694720}" type="pres">
      <dgm:prSet presAssocID="{B67C77CF-AEAC-4154-B823-A4CAF6E9A488}" presName="sp" presStyleCnt="0"/>
      <dgm:spPr/>
    </dgm:pt>
    <dgm:pt modelId="{05D63695-F513-474A-A366-162C38C73A94}" type="pres">
      <dgm:prSet presAssocID="{96F77147-0E70-4914-A9AD-E955814E16B8}" presName="linNode" presStyleCnt="0"/>
      <dgm:spPr/>
    </dgm:pt>
    <dgm:pt modelId="{4663B00D-D61D-4EE2-A600-F0D71AB356A1}" type="pres">
      <dgm:prSet presAssocID="{96F77147-0E70-4914-A9AD-E955814E16B8}" presName="parentText" presStyleLbl="solidFgAcc1" presStyleIdx="1" presStyleCnt="3" custLinFactNeighborX="173" custLinFactNeighborY="1238">
        <dgm:presLayoutVars>
          <dgm:chMax val="1"/>
          <dgm:bulletEnabled/>
        </dgm:presLayoutVars>
      </dgm:prSet>
      <dgm:spPr/>
    </dgm:pt>
    <dgm:pt modelId="{385521C1-4046-4BE5-A9AF-B8EB40B1BB4D}" type="pres">
      <dgm:prSet presAssocID="{96F77147-0E70-4914-A9AD-E955814E16B8}" presName="descendantText" presStyleLbl="alignNode1" presStyleIdx="1" presStyleCnt="3">
        <dgm:presLayoutVars>
          <dgm:bulletEnabled/>
        </dgm:presLayoutVars>
      </dgm:prSet>
      <dgm:spPr/>
    </dgm:pt>
    <dgm:pt modelId="{4215A22C-B94F-40CB-BCBC-B8670CAD3379}" type="pres">
      <dgm:prSet presAssocID="{9D1DD41F-FFC2-49F0-9E50-99E393934812}" presName="sp" presStyleCnt="0"/>
      <dgm:spPr/>
    </dgm:pt>
    <dgm:pt modelId="{D96C626C-D0FE-4023-8095-3D9FCBD0D41E}" type="pres">
      <dgm:prSet presAssocID="{11EE3729-BD0F-439C-857E-D2E164C3F07E}" presName="linNode" presStyleCnt="0"/>
      <dgm:spPr/>
    </dgm:pt>
    <dgm:pt modelId="{C3E941C7-4E60-4A72-B239-E0A75EDBAD72}" type="pres">
      <dgm:prSet presAssocID="{11EE3729-BD0F-439C-857E-D2E164C3F07E}" presName="parentText" presStyleLbl="solidFgAcc1" presStyleIdx="2" presStyleCnt="3">
        <dgm:presLayoutVars>
          <dgm:chMax val="1"/>
          <dgm:bulletEnabled/>
        </dgm:presLayoutVars>
      </dgm:prSet>
      <dgm:spPr/>
    </dgm:pt>
    <dgm:pt modelId="{57C255BF-7042-49C3-8CDE-1E7F5339814C}" type="pres">
      <dgm:prSet presAssocID="{11EE3729-BD0F-439C-857E-D2E164C3F07E}" presName="descendantText" presStyleLbl="alignNode1" presStyleIdx="2" presStyleCnt="3">
        <dgm:presLayoutVars>
          <dgm:bulletEnabled/>
        </dgm:presLayoutVars>
      </dgm:prSet>
      <dgm:spPr/>
    </dgm:pt>
  </dgm:ptLst>
  <dgm:cxnLst>
    <dgm:cxn modelId="{29F23304-E2DA-49FC-8244-4444FF2AD26D}" srcId="{DC3AB62D-B229-4B52-BD58-A9013BDEDF35}" destId="{11EE3729-BD0F-439C-857E-D2E164C3F07E}" srcOrd="2" destOrd="0" parTransId="{8330BBBC-0EDF-48CD-A748-EED6ED7801A0}" sibTransId="{0CE58E2D-24B4-4C41-AE1E-4DCBA9A57328}"/>
    <dgm:cxn modelId="{B0896D0C-CFA7-42A6-BCC0-40BD233F793F}" type="presOf" srcId="{DC3AB62D-B229-4B52-BD58-A9013BDEDF35}" destId="{6BE5E0B5-4ED1-4DF4-8053-790B1BC572B9}" srcOrd="0" destOrd="0" presId="urn:microsoft.com/office/officeart/2016/7/layout/VerticalHollowActionList"/>
    <dgm:cxn modelId="{6964BC13-5B71-4D66-9CF1-3ABF963BF037}" srcId="{DC3AB62D-B229-4B52-BD58-A9013BDEDF35}" destId="{96F77147-0E70-4914-A9AD-E955814E16B8}" srcOrd="1" destOrd="0" parTransId="{90BFBF91-7D0C-43C5-A68B-AFB5E3613F29}" sibTransId="{9D1DD41F-FFC2-49F0-9E50-99E393934812}"/>
    <dgm:cxn modelId="{42A1301F-0CD0-43BE-9BD2-4F338A8A929C}" type="presOf" srcId="{91237B52-25D3-41D8-B602-0B3ADE0B95CB}" destId="{385521C1-4046-4BE5-A9AF-B8EB40B1BB4D}" srcOrd="0" destOrd="0" presId="urn:microsoft.com/office/officeart/2016/7/layout/VerticalHollowActionList"/>
    <dgm:cxn modelId="{365D7975-91DE-45EF-9779-BB0F58C1F4CE}" type="presOf" srcId="{96F77147-0E70-4914-A9AD-E955814E16B8}" destId="{4663B00D-D61D-4EE2-A600-F0D71AB356A1}" srcOrd="0" destOrd="0" presId="urn:microsoft.com/office/officeart/2016/7/layout/VerticalHollowActionList"/>
    <dgm:cxn modelId="{29D33F57-73F1-44B7-9206-A85F1FDDC1C8}" srcId="{DC3AB62D-B229-4B52-BD58-A9013BDEDF35}" destId="{5FF81A81-0A10-45EA-952A-8D5B7837363E}" srcOrd="0" destOrd="0" parTransId="{D0B9F4CA-1AB7-4CDA-8C7C-B40DBE57650A}" sibTransId="{B67C77CF-AEAC-4154-B823-A4CAF6E9A488}"/>
    <dgm:cxn modelId="{AB46557B-8AEB-4CA9-9CEF-0E64CE3216FF}" type="presOf" srcId="{A21C6AE7-1EC8-4100-9A39-EC350458E0D2}" destId="{D4C638DC-45A8-4805-A275-B63115A82F56}" srcOrd="0" destOrd="0" presId="urn:microsoft.com/office/officeart/2016/7/layout/VerticalHollowActionList"/>
    <dgm:cxn modelId="{D0C5107C-7BE3-4AD2-BC37-9A43B5CCF371}" srcId="{96F77147-0E70-4914-A9AD-E955814E16B8}" destId="{91237B52-25D3-41D8-B602-0B3ADE0B95CB}" srcOrd="0" destOrd="0" parTransId="{6BF0E1FF-C8BA-42D5-8ACF-CB5C86CF995C}" sibTransId="{8D64C38F-A22C-41F1-BDD8-6FC2EA25B9E2}"/>
    <dgm:cxn modelId="{603D418B-45B5-4410-A541-9A360D960F9C}" type="presOf" srcId="{F7B3C753-B359-412B-BB69-F86BE73EBFE0}" destId="{57C255BF-7042-49C3-8CDE-1E7F5339814C}" srcOrd="0" destOrd="0" presId="urn:microsoft.com/office/officeart/2016/7/layout/VerticalHollowActionList"/>
    <dgm:cxn modelId="{24505FBC-D9CF-42AC-A258-0D31EFF882C8}" srcId="{5FF81A81-0A10-45EA-952A-8D5B7837363E}" destId="{A21C6AE7-1EC8-4100-9A39-EC350458E0D2}" srcOrd="0" destOrd="0" parTransId="{122C49A5-5DA8-4895-A632-92DEB6295692}" sibTransId="{AC4948EE-C404-483D-8096-B0A36DCD7564}"/>
    <dgm:cxn modelId="{5451EEC5-7BF1-4D4D-BADF-DF3B6A1CC503}" type="presOf" srcId="{11EE3729-BD0F-439C-857E-D2E164C3F07E}" destId="{C3E941C7-4E60-4A72-B239-E0A75EDBAD72}" srcOrd="0" destOrd="0" presId="urn:microsoft.com/office/officeart/2016/7/layout/VerticalHollowActionList"/>
    <dgm:cxn modelId="{61CF41F3-8F15-48E3-B0EA-383351346180}" srcId="{11EE3729-BD0F-439C-857E-D2E164C3F07E}" destId="{F7B3C753-B359-412B-BB69-F86BE73EBFE0}" srcOrd="0" destOrd="0" parTransId="{1CE8E240-EAB1-4785-84D3-5D3E623C268F}" sibTransId="{B5FA0D34-D7D0-4F27-8B58-CCF56E2CC005}"/>
    <dgm:cxn modelId="{B54BF2F9-B6D7-420B-B05B-CE1B8260E791}" type="presOf" srcId="{5FF81A81-0A10-45EA-952A-8D5B7837363E}" destId="{9E05E231-BA65-4F66-B8F5-41F4E1D2AB3C}" srcOrd="0" destOrd="0" presId="urn:microsoft.com/office/officeart/2016/7/layout/VerticalHollowActionList"/>
    <dgm:cxn modelId="{C54F2D1B-5C98-4B51-B9BF-382B7F7D774E}" type="presParOf" srcId="{6BE5E0B5-4ED1-4DF4-8053-790B1BC572B9}" destId="{42BF15CB-7109-4819-B732-A0BF21997012}" srcOrd="0" destOrd="0" presId="urn:microsoft.com/office/officeart/2016/7/layout/VerticalHollowActionList"/>
    <dgm:cxn modelId="{E0459BA3-0DC4-4AEF-A514-808DF9F25EDF}" type="presParOf" srcId="{42BF15CB-7109-4819-B732-A0BF21997012}" destId="{9E05E231-BA65-4F66-B8F5-41F4E1D2AB3C}" srcOrd="0" destOrd="0" presId="urn:microsoft.com/office/officeart/2016/7/layout/VerticalHollowActionList"/>
    <dgm:cxn modelId="{00B0B2C5-D593-47C1-91FA-942A23C24BC4}" type="presParOf" srcId="{42BF15CB-7109-4819-B732-A0BF21997012}" destId="{D4C638DC-45A8-4805-A275-B63115A82F56}" srcOrd="1" destOrd="0" presId="urn:microsoft.com/office/officeart/2016/7/layout/VerticalHollowActionList"/>
    <dgm:cxn modelId="{6989A27D-8E1E-4EB7-818C-ADC32A9A2FC4}" type="presParOf" srcId="{6BE5E0B5-4ED1-4DF4-8053-790B1BC572B9}" destId="{A78098D2-9632-4D9F-BFEF-DF5142694720}" srcOrd="1" destOrd="0" presId="urn:microsoft.com/office/officeart/2016/7/layout/VerticalHollowActionList"/>
    <dgm:cxn modelId="{468F9A48-D584-4309-AA6E-395B2FD1811F}" type="presParOf" srcId="{6BE5E0B5-4ED1-4DF4-8053-790B1BC572B9}" destId="{05D63695-F513-474A-A366-162C38C73A94}" srcOrd="2" destOrd="0" presId="urn:microsoft.com/office/officeart/2016/7/layout/VerticalHollowActionList"/>
    <dgm:cxn modelId="{38651669-0961-4C8F-BC3F-0DEE973D8DB9}" type="presParOf" srcId="{05D63695-F513-474A-A366-162C38C73A94}" destId="{4663B00D-D61D-4EE2-A600-F0D71AB356A1}" srcOrd="0" destOrd="0" presId="urn:microsoft.com/office/officeart/2016/7/layout/VerticalHollowActionList"/>
    <dgm:cxn modelId="{4ED20A1D-021F-4E72-AF07-B49C7C4AE3AD}" type="presParOf" srcId="{05D63695-F513-474A-A366-162C38C73A94}" destId="{385521C1-4046-4BE5-A9AF-B8EB40B1BB4D}" srcOrd="1" destOrd="0" presId="urn:microsoft.com/office/officeart/2016/7/layout/VerticalHollowActionList"/>
    <dgm:cxn modelId="{C2E99DC9-224C-4D4D-871B-75AF6B5E3DFB}" type="presParOf" srcId="{6BE5E0B5-4ED1-4DF4-8053-790B1BC572B9}" destId="{4215A22C-B94F-40CB-BCBC-B8670CAD3379}" srcOrd="3" destOrd="0" presId="urn:microsoft.com/office/officeart/2016/7/layout/VerticalHollowActionList"/>
    <dgm:cxn modelId="{1FE67AE4-F13A-4453-9AE1-DD3E02627695}" type="presParOf" srcId="{6BE5E0B5-4ED1-4DF4-8053-790B1BC572B9}" destId="{D96C626C-D0FE-4023-8095-3D9FCBD0D41E}" srcOrd="4" destOrd="0" presId="urn:microsoft.com/office/officeart/2016/7/layout/VerticalHollowActionList"/>
    <dgm:cxn modelId="{1BC4A2C6-D8AF-47F2-A4CE-600551B9F113}" type="presParOf" srcId="{D96C626C-D0FE-4023-8095-3D9FCBD0D41E}" destId="{C3E941C7-4E60-4A72-B239-E0A75EDBAD72}" srcOrd="0" destOrd="0" presId="urn:microsoft.com/office/officeart/2016/7/layout/VerticalHollowActionList"/>
    <dgm:cxn modelId="{A80D2983-BD48-4219-90C1-1BCAAD02605E}" type="presParOf" srcId="{D96C626C-D0FE-4023-8095-3D9FCBD0D41E}" destId="{57C255BF-7042-49C3-8CDE-1E7F5339814C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C0BB0-FC0B-48F9-83A0-812D74D0493B}">
      <dsp:nvSpPr>
        <dsp:cNvPr id="0" name=""/>
        <dsp:cNvSpPr/>
      </dsp:nvSpPr>
      <dsp:spPr>
        <a:xfrm>
          <a:off x="0" y="23537"/>
          <a:ext cx="5181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A65917-B5A3-4168-951B-6C5E7B295D3C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5E7F7-A723-4621-8F56-6D4C3E8E6F90}">
      <dsp:nvSpPr>
        <dsp:cNvPr id="0" name=""/>
        <dsp:cNvSpPr/>
      </dsp:nvSpPr>
      <dsp:spPr>
        <a:xfrm>
          <a:off x="1435590" y="531"/>
          <a:ext cx="3746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This subject might be straightforward at 10,000 meters, but the mechanics are quite complicated.</a:t>
          </a:r>
        </a:p>
      </dsp:txBody>
      <dsp:txXfrm>
        <a:off x="1435590" y="531"/>
        <a:ext cx="3746009" cy="1242935"/>
      </dsp:txXfrm>
    </dsp:sp>
    <dsp:sp modelId="{7A5F137A-5D89-4C72-9CAF-5D2DED2ECF28}">
      <dsp:nvSpPr>
        <dsp:cNvPr id="0" name=""/>
        <dsp:cNvSpPr/>
      </dsp:nvSpPr>
      <dsp:spPr>
        <a:xfrm>
          <a:off x="0" y="1554201"/>
          <a:ext cx="5181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68CA4D-2695-44FE-AD2D-1D83062645BE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FEEEE-F8E9-48D2-AFE5-AF09FF7D9A0B}">
      <dsp:nvSpPr>
        <dsp:cNvPr id="0" name=""/>
        <dsp:cNvSpPr/>
      </dsp:nvSpPr>
      <dsp:spPr>
        <a:xfrm>
          <a:off x="1435590" y="1554201"/>
          <a:ext cx="3746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If you are new to this material, it will/should give you a headache as you work through it.</a:t>
          </a:r>
        </a:p>
      </dsp:txBody>
      <dsp:txXfrm>
        <a:off x="1435590" y="1554201"/>
        <a:ext cx="3746009" cy="1242935"/>
      </dsp:txXfrm>
    </dsp:sp>
    <dsp:sp modelId="{910AD1B7-7CDD-45A8-A3C9-F74948C33BE0}">
      <dsp:nvSpPr>
        <dsp:cNvPr id="0" name=""/>
        <dsp:cNvSpPr/>
      </dsp:nvSpPr>
      <dsp:spPr>
        <a:xfrm>
          <a:off x="0" y="3107870"/>
          <a:ext cx="5181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BDBFB-3CE3-43EE-AFD2-36AC260AF3F6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865BA6-5196-4D06-B5F4-772ACE63588E}">
      <dsp:nvSpPr>
        <dsp:cNvPr id="0" name=""/>
        <dsp:cNvSpPr/>
      </dsp:nvSpPr>
      <dsp:spPr>
        <a:xfrm>
          <a:off x="1435590" y="3107870"/>
          <a:ext cx="3746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If you are experienced with this material, getting back into it will also produce a headache.</a:t>
          </a:r>
        </a:p>
      </dsp:txBody>
      <dsp:txXfrm>
        <a:off x="1435590" y="3107870"/>
        <a:ext cx="3746009" cy="1242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9DAFC-6AC7-4BA4-97A2-64B8ADE059DC}">
      <dsp:nvSpPr>
        <dsp:cNvPr id="0" name=""/>
        <dsp:cNvSpPr/>
      </dsp:nvSpPr>
      <dsp:spPr>
        <a:xfrm>
          <a:off x="5134" y="1224"/>
          <a:ext cx="10505330" cy="52526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(b)   Each partner is entitled to an equal share of the partnership profits and is chargeable with a share of the partnership losses in proportion to the partner’s share of the profits.</a:t>
          </a:r>
        </a:p>
      </dsp:txBody>
      <dsp:txXfrm>
        <a:off x="261548" y="257638"/>
        <a:ext cx="9992502" cy="47398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5B11C-D0C8-4E18-9AC5-6D33FC657389}">
      <dsp:nvSpPr>
        <dsp:cNvPr id="0" name=""/>
        <dsp:cNvSpPr/>
      </dsp:nvSpPr>
      <dsp:spPr>
        <a:xfrm>
          <a:off x="317490" y="1195290"/>
          <a:ext cx="2209940" cy="1403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563167-AB59-4BF9-B86F-287E0B503DAC}">
      <dsp:nvSpPr>
        <dsp:cNvPr id="0" name=""/>
        <dsp:cNvSpPr/>
      </dsp:nvSpPr>
      <dsp:spPr>
        <a:xfrm>
          <a:off x="563039" y="1428561"/>
          <a:ext cx="2209940" cy="1403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no shield</a:t>
          </a:r>
        </a:p>
      </dsp:txBody>
      <dsp:txXfrm>
        <a:off x="604141" y="1469663"/>
        <a:ext cx="2127736" cy="1321108"/>
      </dsp:txXfrm>
    </dsp:sp>
    <dsp:sp modelId="{A9204E54-ACA5-44D5-843F-550AC5581152}">
      <dsp:nvSpPr>
        <dsp:cNvPr id="0" name=""/>
        <dsp:cNvSpPr/>
      </dsp:nvSpPr>
      <dsp:spPr>
        <a:xfrm>
          <a:off x="2701667" y="1024002"/>
          <a:ext cx="2209940" cy="1403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D51D69-850E-43C8-8F40-411B32E92A48}">
      <dsp:nvSpPr>
        <dsp:cNvPr id="0" name=""/>
        <dsp:cNvSpPr/>
      </dsp:nvSpPr>
      <dsp:spPr>
        <a:xfrm>
          <a:off x="2947216" y="1257273"/>
          <a:ext cx="2209940" cy="1403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traditional loss sharing</a:t>
          </a:r>
        </a:p>
      </dsp:txBody>
      <dsp:txXfrm>
        <a:off x="2988318" y="1298375"/>
        <a:ext cx="2127736" cy="13211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C638DC-45A8-4805-A275-B63115A82F56}">
      <dsp:nvSpPr>
        <dsp:cNvPr id="0" name=""/>
        <dsp:cNvSpPr/>
      </dsp:nvSpPr>
      <dsp:spPr>
        <a:xfrm>
          <a:off x="1599489" y="0"/>
          <a:ext cx="6659197" cy="1393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207" tIns="354022" rIns="129207" bIns="35402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 general partnership (GP) has never been an LLP, should UPA (2013) produce the same loss-sharing results as RUPA (1997) and UPA (1914)?</a:t>
          </a:r>
        </a:p>
      </dsp:txBody>
      <dsp:txXfrm>
        <a:off x="1599489" y="0"/>
        <a:ext cx="6659197" cy="1393787"/>
      </dsp:txXfrm>
    </dsp:sp>
    <dsp:sp modelId="{9E05E231-BA65-4F66-B8F5-41F4E1D2AB3C}">
      <dsp:nvSpPr>
        <dsp:cNvPr id="0" name=""/>
        <dsp:cNvSpPr/>
      </dsp:nvSpPr>
      <dsp:spPr>
        <a:xfrm>
          <a:off x="0" y="1359"/>
          <a:ext cx="1664799" cy="13937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96" tIns="137675" rIns="88096" bIns="13767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Assuming</a:t>
          </a:r>
        </a:p>
      </dsp:txBody>
      <dsp:txXfrm>
        <a:off x="0" y="1359"/>
        <a:ext cx="1664799" cy="1393787"/>
      </dsp:txXfrm>
    </dsp:sp>
    <dsp:sp modelId="{385521C1-4046-4BE5-A9AF-B8EB40B1BB4D}">
      <dsp:nvSpPr>
        <dsp:cNvPr id="0" name=""/>
        <dsp:cNvSpPr/>
      </dsp:nvSpPr>
      <dsp:spPr>
        <a:xfrm>
          <a:off x="1664799" y="1478775"/>
          <a:ext cx="6659197" cy="1393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207" tIns="354022" rIns="129207" bIns="35402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 GP has been an LLP throughout its existence, should UPA (2013) produce the same results as ULLCA (2013)?</a:t>
          </a:r>
        </a:p>
      </dsp:txBody>
      <dsp:txXfrm>
        <a:off x="1664799" y="1478775"/>
        <a:ext cx="6659197" cy="1393787"/>
      </dsp:txXfrm>
    </dsp:sp>
    <dsp:sp modelId="{4663B00D-D61D-4EE2-A600-F0D71AB356A1}">
      <dsp:nvSpPr>
        <dsp:cNvPr id="0" name=""/>
        <dsp:cNvSpPr/>
      </dsp:nvSpPr>
      <dsp:spPr>
        <a:xfrm>
          <a:off x="0" y="1478775"/>
          <a:ext cx="1664799" cy="13937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96" tIns="137675" rIns="88096" bIns="13767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Assuming</a:t>
          </a:r>
        </a:p>
      </dsp:txBody>
      <dsp:txXfrm>
        <a:off x="0" y="1478775"/>
        <a:ext cx="1664799" cy="1393787"/>
      </dsp:txXfrm>
    </dsp:sp>
    <dsp:sp modelId="{57C255BF-7042-49C3-8CDE-1E7F5339814C}">
      <dsp:nvSpPr>
        <dsp:cNvPr id="0" name=""/>
        <dsp:cNvSpPr/>
      </dsp:nvSpPr>
      <dsp:spPr>
        <a:xfrm>
          <a:off x="1664799" y="2956190"/>
          <a:ext cx="6659197" cy="1393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207" tIns="354022" rIns="129207" bIns="35402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 GP has been a non-LLP for some time and then an LLP until dissolution, what should the results be?</a:t>
          </a:r>
        </a:p>
      </dsp:txBody>
      <dsp:txXfrm>
        <a:off x="1664799" y="2956190"/>
        <a:ext cx="6659197" cy="1393787"/>
      </dsp:txXfrm>
    </dsp:sp>
    <dsp:sp modelId="{C3E941C7-4E60-4A72-B239-E0A75EDBAD72}">
      <dsp:nvSpPr>
        <dsp:cNvPr id="0" name=""/>
        <dsp:cNvSpPr/>
      </dsp:nvSpPr>
      <dsp:spPr>
        <a:xfrm>
          <a:off x="0" y="2956190"/>
          <a:ext cx="1664799" cy="13937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96" tIns="137675" rIns="88096" bIns="13767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Assuming</a:t>
          </a:r>
        </a:p>
      </dsp:txBody>
      <dsp:txXfrm>
        <a:off x="0" y="2956190"/>
        <a:ext cx="1664799" cy="13937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C638DC-45A8-4805-A275-B63115A82F56}">
      <dsp:nvSpPr>
        <dsp:cNvPr id="0" name=""/>
        <dsp:cNvSpPr/>
      </dsp:nvSpPr>
      <dsp:spPr>
        <a:xfrm>
          <a:off x="1599489" y="0"/>
          <a:ext cx="6659197" cy="1393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207" tIns="354022" rIns="129207" bIns="35402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 general partnership (GP) has never been an LLP, should UPA (2013) produce the same loss-sharing results as RUPA (1996) and UPA (1914)?</a:t>
          </a:r>
        </a:p>
      </dsp:txBody>
      <dsp:txXfrm>
        <a:off x="1599489" y="0"/>
        <a:ext cx="6659197" cy="1393787"/>
      </dsp:txXfrm>
    </dsp:sp>
    <dsp:sp modelId="{9E05E231-BA65-4F66-B8F5-41F4E1D2AB3C}">
      <dsp:nvSpPr>
        <dsp:cNvPr id="0" name=""/>
        <dsp:cNvSpPr/>
      </dsp:nvSpPr>
      <dsp:spPr>
        <a:xfrm>
          <a:off x="0" y="1359"/>
          <a:ext cx="1664799" cy="13937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96" tIns="137675" rIns="88096" bIns="13767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1. Yes</a:t>
          </a:r>
        </a:p>
      </dsp:txBody>
      <dsp:txXfrm>
        <a:off x="0" y="1359"/>
        <a:ext cx="1664799" cy="1393787"/>
      </dsp:txXfrm>
    </dsp:sp>
    <dsp:sp modelId="{385521C1-4046-4BE5-A9AF-B8EB40B1BB4D}">
      <dsp:nvSpPr>
        <dsp:cNvPr id="0" name=""/>
        <dsp:cNvSpPr/>
      </dsp:nvSpPr>
      <dsp:spPr>
        <a:xfrm>
          <a:off x="1664799" y="1478775"/>
          <a:ext cx="6659197" cy="1393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207" tIns="354022" rIns="129207" bIns="35402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 GP has been an LLP throughout its existence, should UPA (2013) produce the same results as ULLCA (2013)?</a:t>
          </a:r>
        </a:p>
      </dsp:txBody>
      <dsp:txXfrm>
        <a:off x="1664799" y="1478775"/>
        <a:ext cx="6659197" cy="1393787"/>
      </dsp:txXfrm>
    </dsp:sp>
    <dsp:sp modelId="{4663B00D-D61D-4EE2-A600-F0D71AB356A1}">
      <dsp:nvSpPr>
        <dsp:cNvPr id="0" name=""/>
        <dsp:cNvSpPr/>
      </dsp:nvSpPr>
      <dsp:spPr>
        <a:xfrm>
          <a:off x="11520" y="1496030"/>
          <a:ext cx="1664799" cy="13937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96" tIns="137675" rIns="88096" bIns="13767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2. Yes</a:t>
          </a:r>
        </a:p>
      </dsp:txBody>
      <dsp:txXfrm>
        <a:off x="11520" y="1496030"/>
        <a:ext cx="1664799" cy="1393787"/>
      </dsp:txXfrm>
    </dsp:sp>
    <dsp:sp modelId="{57C255BF-7042-49C3-8CDE-1E7F5339814C}">
      <dsp:nvSpPr>
        <dsp:cNvPr id="0" name=""/>
        <dsp:cNvSpPr/>
      </dsp:nvSpPr>
      <dsp:spPr>
        <a:xfrm>
          <a:off x="1664799" y="2956190"/>
          <a:ext cx="6659197" cy="1393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207" tIns="354022" rIns="129207" bIns="35402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 GP has been a non-LLP for some time and then an LLP until dissolution, what should the results be?</a:t>
          </a:r>
        </a:p>
      </dsp:txBody>
      <dsp:txXfrm>
        <a:off x="1664799" y="2956190"/>
        <a:ext cx="6659197" cy="1393787"/>
      </dsp:txXfrm>
    </dsp:sp>
    <dsp:sp modelId="{C3E941C7-4E60-4A72-B239-E0A75EDBAD72}">
      <dsp:nvSpPr>
        <dsp:cNvPr id="0" name=""/>
        <dsp:cNvSpPr/>
      </dsp:nvSpPr>
      <dsp:spPr>
        <a:xfrm>
          <a:off x="0" y="2956190"/>
          <a:ext cx="1664799" cy="13937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96" tIns="137675" rIns="88096" bIns="13767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2.5</a:t>
          </a:r>
        </a:p>
      </dsp:txBody>
      <dsp:txXfrm>
        <a:off x="0" y="2956190"/>
        <a:ext cx="1664799" cy="1393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B7DFA7-A263-410E-9134-C4E0BB0ABB70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4922EE-398B-4DEE-A3F0-398BEC386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08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DCAB4-D87C-4663-818C-6C0EEE57A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7A16B-5D19-4B6B-BF4A-0A072E713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F054C-604E-41E8-A92A-C054EB14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DCF7-F4C4-40E4-9259-F4585326B848}" type="datetime1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6FC54-3D4D-4756-968E-AB866C03A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879B5-9397-44C1-820F-ED3155FE7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93DB-7CBF-46C0-BD43-D15BD0A58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62735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2595-129C-43C6-9D55-9377519D5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6A7486-75F3-4ADF-80C8-122C73719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B9B0B-8904-4011-B029-ACBC3165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802C-E313-4276-AD46-8346BCEC450E}" type="datetime1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415C8-035E-4BBA-A1DC-CC6517BC3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ECC4D-C729-438C-9E1C-4C4C783A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93DB-7CBF-46C0-BD43-D15BD0A58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14103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0A1A8E-66C5-4BD5-9901-D729A4137D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30B8F8-EB66-4B1C-B766-7CAF04D12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0A73E-78A3-4489-8206-BE74D43E9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A7F9-FFAB-4F28-8ABA-E0B43F1A2CCB}" type="datetime1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B49F7-57EE-4238-BA73-30827672D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3DAB0-AB14-45E1-B78C-C2732A0F0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93DB-7CBF-46C0-BD43-D15BD0A58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95355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19F76-4BB0-41A9-8A9E-37AA77445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25F66-6683-4511-974D-93382E648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F9C54-2D04-4006-A59D-66704A447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C83B7-BA18-49A7-B106-CEE97C317B78}" type="datetime1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9FF12-C6AE-4DD7-8B65-44BC09803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8B1B4-CE73-42C7-A22E-954A988FC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93DB-7CBF-46C0-BD43-D15BD0A58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74763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168B5-F95A-42DF-8A57-13F8FA55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889BE-22FD-48F6-8808-3A6883903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9F869-F424-4FF7-89D1-CF4FF9604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0BEE-3C26-48B8-A0CA-D7994A09E29B}" type="datetime1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E8F64-9786-4C68-96ED-98605B691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3EBA6-67F8-444E-9799-E0465093C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93DB-7CBF-46C0-BD43-D15BD0A58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33225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137AF-5D39-4137-9C6E-C63DC0E4A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DF82A-1D38-45B5-AF10-E817C96F15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75C572-A218-4843-AF71-A449668C6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AB60C-0324-4A0E-AB7E-B4AEDE93E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4586-06DA-40C1-BAEF-A735A2607BD6}" type="datetime1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1AB5FA-9264-4913-BFD3-25830BD6B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2CDED-365B-4CCA-A1CC-3E1E8AEA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93DB-7CBF-46C0-BD43-D15BD0A58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77025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EBD5D-9E44-436B-9431-5A85D3492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238CB-6B65-4ECD-861C-175DCD14C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F7AC7B-9CE4-4D3D-A011-DFDDAB10F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E1E075-C403-4524-83E1-E0AA4158F4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D5D6F0-44EF-4E8A-BBA8-502D322C12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5DF95D-0AAA-4522-A35B-CBC14D6B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FC14-CD0C-475A-9509-011D73BF7947}" type="datetime1">
              <a:rPr lang="en-US" smtClean="0"/>
              <a:t>6/13/2021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889BF8-E7AB-4C68-951C-8025CB69F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E894F7-786B-47B7-A9A3-ED7C231DB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93DB-7CBF-46C0-BD43-D15BD0A58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1236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F4D83-FDCA-48AA-A934-94F04C88A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6ECD8F-19A8-43A8-BEE2-9D190814B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3BDF-2A84-4B78-B8B5-A195E4774392}" type="datetime1">
              <a:rPr lang="en-US" smtClean="0"/>
              <a:t>6/13/2021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C89AF3-0415-42F2-A99E-06ECA2E97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E32BCC-4706-42C3-815F-209118141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93DB-7CBF-46C0-BD43-D15BD0A58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17801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BFAD65-09A3-4E29-BF7D-BFB6A69EE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F5CD-FE8D-4DCF-99EA-8849C73DD533}" type="datetime1">
              <a:rPr lang="en-US" smtClean="0"/>
              <a:t>6/13/2021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16AF9F-4A39-480D-810A-DF7BBC020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3A9C3-A2CD-46F4-AAB1-F6D7897D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93DB-7CBF-46C0-BD43-D15BD0A58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24287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D630D-986B-4AD7-A1A3-AAEA2E3D3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A5DF6-9174-4068-989C-FCD159538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C670F1-8694-467C-86C4-4EC7541B8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6DE5A6-C1BB-4DF7-8849-EA6349AE5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37DF-2F41-43D1-8B06-A5C792FA288C}" type="datetime1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325CA-AAE8-43CE-BBC1-CB3A3440A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EE02F-197D-40D9-AC71-D41539D1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93DB-7CBF-46C0-BD43-D15BD0A58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99792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E114E-0E5E-4CEA-BE32-B767FEAB5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7EE17B-FB19-47A9-A216-C748B33958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74232E-503D-4022-830B-A15503287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88327D-AC74-4FC2-A9DA-90E1C01B1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091B-F64C-4645-878E-205D506182A2}" type="datetime1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35E9CB-96C9-4C49-8A63-5F450FCD8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E1A4A-98BF-451B-AEEF-843F82C79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93DB-7CBF-46C0-BD43-D15BD0A58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4124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1E03A5-8B05-42A3-A686-56B2B5431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A4B07-F5C4-44AA-84BD-8B363E39B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896D7-E63B-42AD-8D9B-494E622BB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FFCC4-1F57-410C-B98B-AA80EE977689}" type="datetime1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BB9AD-1FFC-45D4-A5D6-2BC012A83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B7E3C-8206-4E08-A804-837CBC580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B93DB-7CBF-46C0-BD43-D15BD0A58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0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7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11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13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-1"/>
            <a:ext cx="5038344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3706E1-905F-4FD8-BEE1-7C8E5CFA7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6650" y="1332952"/>
            <a:ext cx="3926898" cy="39211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Loss Sharing, Settling Accounts in</a:t>
            </a:r>
            <a:b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General Partnership:</a:t>
            </a:r>
            <a:b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Addressing Imperfections in UPA (1997) &amp; UPA (2013)</a:t>
            </a:r>
          </a:p>
        </p:txBody>
      </p:sp>
      <p:grpSp>
        <p:nvGrpSpPr>
          <p:cNvPr id="41" name="Group 15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37777BAF-1110-4E51-9F42-5BB9D3781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1120" y="499833"/>
            <a:ext cx="5100320" cy="55812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Unincorporated Organization Acts Committee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10, 2021 Informational Session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algn="l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13472455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76248C8-0720-48AB-91BA-5F530BB4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2209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3BEDA7-D0B8-4802-8168-92452653B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EFF34B-7B1A-4F9D-8CEE-A40962BC7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63724" y="0"/>
            <a:ext cx="457200" cy="685800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Content Placeholder 9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C5FAAAF0-783A-414A-A44D-A951CAC552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3" y="2211388"/>
            <a:ext cx="5213350" cy="3802063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1A5B995-FD59-4D70-B70E-098A145A8B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75" y="2211388"/>
            <a:ext cx="4575175" cy="3802063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1342715-AFA2-4C4F-A064-8C805BD7C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1" y="545676"/>
            <a:ext cx="9858383" cy="13255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impact of the shield on loss sharing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9B4FB3-D063-4EB7-AF5E-C65FBD632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9EB93DB-7CBF-46C0-BD43-D15BD0A589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F38F2F-28B0-43BC-A319-D89FABD47F2C}"/>
              </a:ext>
            </a:extLst>
          </p:cNvPr>
          <p:cNvSpPr/>
          <p:nvPr/>
        </p:nvSpPr>
        <p:spPr>
          <a:xfrm>
            <a:off x="6543675" y="5798145"/>
            <a:ext cx="4725589" cy="92333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 absent piercing</a:t>
            </a:r>
          </a:p>
        </p:txBody>
      </p:sp>
    </p:spTree>
    <p:extLst>
      <p:ext uri="{BB962C8B-B14F-4D97-AF65-F5344CB8AC3E}">
        <p14:creationId xmlns:p14="http://schemas.microsoft.com/office/powerpoint/2010/main" val="12891418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59070-0FA6-4D6F-B8DE-FE8C5339E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impact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E7C2DF-9AEF-4F70-8359-2588149882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directly – the essence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6649AE-CB44-40F9-9B45-291AC5578A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 contribution to pay the company’s debts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9AE81E-DBC0-4095-9050-E61B55880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en-US" dirty="0"/>
              <a:t>indirectly necessary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C25DC3-859D-4D95-8D02-E7D823F9FA3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 contributions to true up capital losses</a:t>
            </a:r>
          </a:p>
          <a:p>
            <a:endParaRPr lang="en-US" dirty="0"/>
          </a:p>
          <a:p>
            <a:pPr lvl="1"/>
            <a:r>
              <a:rPr lang="en-US" dirty="0"/>
              <a:t>necessary to protect against a hole in the shield</a:t>
            </a:r>
          </a:p>
          <a:p>
            <a:pPr lvl="2"/>
            <a:r>
              <a:rPr lang="en-US" dirty="0"/>
              <a:t>creditor goes after partner’s obligation to contribute to the partnership as an asset of the partnership</a:t>
            </a:r>
          </a:p>
          <a:p>
            <a:pPr lvl="1"/>
            <a:r>
              <a:rPr lang="en-US" dirty="0"/>
              <a:t>LLC influence – following the corporation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307C7C-91D5-4185-9038-C18ECB3D3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93DB-7CBF-46C0-BD43-D15BD0A589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729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B8066-62A3-4C18-A5F9-C6D397B6C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 sharing                          distribution share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5E2C8-89CF-4AE1-B090-8F8D820C1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profits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7515E9B-40EA-4FDC-B200-5E0E82A0D8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06" y="3461544"/>
            <a:ext cx="2571750" cy="177165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8F5206-4261-4AC8-B75B-C39C5A2CE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en-US" dirty="0"/>
              <a:t>distributive share</a:t>
            </a:r>
          </a:p>
        </p:txBody>
      </p:sp>
      <p:pic>
        <p:nvPicPr>
          <p:cNvPr id="10" name="Content Placeholder 9" descr="Logo&#10;&#10;Description automatically generated">
            <a:extLst>
              <a:ext uri="{FF2B5EF4-FFF2-40B4-BE49-F238E27FC236}">
                <a16:creationId xmlns:a16="http://schemas.microsoft.com/office/drawing/2014/main" id="{DB83EA52-33BA-48E3-8721-2AB8B071519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4" y="3294856"/>
            <a:ext cx="2171700" cy="2105025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8D56EF-5098-400B-9DF2-9AC212638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93DB-7CBF-46C0-BD43-D15BD0A589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36822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928E1EC-8592-4254-9813-675C0032C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/>
              <a:t>AND NOW ….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B8B43D-F154-47B9-AA44-15B51D273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1479" y="2688336"/>
            <a:ext cx="4498848" cy="35844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r>
              <a:rPr lang="en-US" sz="3200" dirty="0"/>
              <a:t>profit and loss default rules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32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/>
              <a:t>THROUGH THE AGES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DEE1D517-668D-47F4-8EB0-9545EB7D998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76"/>
          <a:stretch/>
        </p:blipFill>
        <p:spPr>
          <a:xfrm>
            <a:off x="5872501" y="0"/>
            <a:ext cx="6889955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3739F-98F9-405F-BDBA-28C0A594E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321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9EB93DB-7CBF-46C0-BD43-D15BD0A589F2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13</a:t>
            </a:fld>
            <a:endParaRPr lang="en-US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856790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-1"/>
            <a:ext cx="5038344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88D3DF-96D2-40BB-A8C6-D36D72217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50" y="1332952"/>
            <a:ext cx="3926898" cy="3921176"/>
          </a:xfrm>
        </p:spPr>
        <p:txBody>
          <a:bodyPr anchor="ctr">
            <a:normAutofit/>
          </a:bodyPr>
          <a:lstStyle/>
          <a:p>
            <a:r>
              <a:rPr lang="en-US" dirty="0"/>
              <a:t>UPA (1914) §18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B93C6-7EC7-4174-AEE1-3294B5A7D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" y="3379979"/>
            <a:ext cx="457200" cy="365125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69EB93DB-7CBF-46C0-BD43-D15BD0A589F2}" type="slidenum">
              <a:rPr lang="en-US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E6056-2251-4DD2-8828-A6F75C052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120" y="499833"/>
            <a:ext cx="5100320" cy="5581226"/>
          </a:xfrm>
        </p:spPr>
        <p:txBody>
          <a:bodyPr anchor="ctr">
            <a:normAutofit/>
          </a:bodyPr>
          <a:lstStyle/>
          <a:p>
            <a:pPr marL="514350" marR="0" indent="-514350">
              <a:spcBef>
                <a:spcPts val="1000"/>
              </a:spcBef>
              <a:spcAft>
                <a:spcPts val="0"/>
              </a:spcAft>
              <a:buAutoNum type="alphaLcParenBoth"/>
            </a:pPr>
            <a:r>
              <a:rPr lang="en-US" sz="2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 partner shall be repaid his contributions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whether by way of capital or advances to the partnership property </a:t>
            </a:r>
            <a:r>
              <a:rPr lang="en-US" sz="2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share equally in the profits and surplus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remaining after all liabilities, including those to partners, are satisfied; </a:t>
            </a:r>
            <a:r>
              <a:rPr lang="en-US" sz="2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must contribute towards the losses, </a:t>
            </a:r>
            <a:r>
              <a:rPr lang="en-US" sz="22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whether of capital or otherwise</a:t>
            </a:r>
            <a:r>
              <a:rPr lang="en-US" sz="2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sustained by the partnership according to his share in the profits.</a:t>
            </a:r>
          </a:p>
          <a:p>
            <a:pPr marL="742950" marR="0" indent="-742950">
              <a:spcBef>
                <a:spcPts val="1000"/>
              </a:spcBef>
              <a:spcAft>
                <a:spcPts val="0"/>
              </a:spcAft>
              <a:buAutoNum type="alphaLcParenBoth"/>
            </a:pP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509285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B6B5E-BD1D-489A-BE14-0AFE3F381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751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UPA (1997) aka RUPA § 401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B7AB4FF-92FF-4310-90C4-9E17DC32B54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4"/>
          <a:ext cx="10515600" cy="5255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B7E48-1D91-4837-BB36-16D43A1A8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93DB-7CBF-46C0-BD43-D15BD0A589F2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DF2004-64A3-4B2A-AC82-134AE2B02026}"/>
              </a:ext>
            </a:extLst>
          </p:cNvPr>
          <p:cNvSpPr/>
          <p:nvPr/>
        </p:nvSpPr>
        <p:spPr>
          <a:xfrm flipV="1">
            <a:off x="10862111" y="6079741"/>
            <a:ext cx="141406" cy="593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09864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11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13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15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17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-1"/>
            <a:ext cx="5038344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FBA5974-72CA-42AC-A1BA-B7D167439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50" y="1332952"/>
            <a:ext cx="3926898" cy="3921176"/>
          </a:xfrm>
        </p:spPr>
        <p:txBody>
          <a:bodyPr anchor="ctr">
            <a:normAutofit/>
          </a:bodyPr>
          <a:lstStyle/>
          <a:p>
            <a:r>
              <a:rPr lang="en-US" sz="5400"/>
              <a:t>UPA (2013) version</a:t>
            </a:r>
          </a:p>
        </p:txBody>
      </p:sp>
      <p:grpSp>
        <p:nvGrpSpPr>
          <p:cNvPr id="45" name="Group 19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46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1FF970-F430-46EF-AFD5-0DB84D5CA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" y="3379979"/>
            <a:ext cx="457200" cy="365125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69EB93DB-7CBF-46C0-BD43-D15BD0A589F2}" type="slidenum">
              <a:rPr lang="en-US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Content Placeholder 6">
            <a:extLst>
              <a:ext uri="{FF2B5EF4-FFF2-40B4-BE49-F238E27FC236}">
                <a16:creationId xmlns:a16="http://schemas.microsoft.com/office/drawing/2014/main" id="{53377D0F-F6E0-4936-914F-91A40A421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120" y="499833"/>
            <a:ext cx="5100320" cy="5581226"/>
          </a:xfrm>
        </p:spPr>
        <p:txBody>
          <a:bodyPr anchor="ctr">
            <a:normAutofit/>
          </a:bodyPr>
          <a:lstStyle/>
          <a:p>
            <a:pPr marL="742950" indent="-742950">
              <a:buAutoNum type="alphaLcParenBoth"/>
            </a:pPr>
            <a:r>
              <a:rPr lang="en-US" sz="2200" dirty="0"/>
              <a:t>Each partner is entitled to an equal share of the partnership </a:t>
            </a:r>
            <a:r>
              <a:rPr lang="en-US" sz="2200" dirty="0">
                <a:highlight>
                  <a:srgbClr val="FFFF00"/>
                </a:highlight>
              </a:rPr>
              <a:t>distributions</a:t>
            </a:r>
            <a:r>
              <a:rPr lang="en-US" sz="2200" dirty="0"/>
              <a:t> and, </a:t>
            </a:r>
            <a:r>
              <a:rPr lang="en-US" sz="2200" dirty="0">
                <a:highlight>
                  <a:srgbClr val="00FFFF"/>
                </a:highlight>
              </a:rPr>
              <a:t>except in the case of a limited liability partnership</a:t>
            </a:r>
            <a:r>
              <a:rPr lang="en-US" sz="2200" dirty="0"/>
              <a:t>, is </a:t>
            </a:r>
            <a:r>
              <a:rPr lang="en-US" sz="2200" dirty="0">
                <a:highlight>
                  <a:srgbClr val="C0C0C0"/>
                </a:highlight>
              </a:rPr>
              <a:t>chargeable</a:t>
            </a:r>
            <a:r>
              <a:rPr lang="en-US" sz="2200" dirty="0"/>
              <a:t> with a share of the partnership losses in proportion to the partner’s share of the distributions.</a:t>
            </a:r>
          </a:p>
          <a:p>
            <a:pPr marL="742950" indent="-742950">
              <a:buAutoNum type="alphaLcParenBoth"/>
            </a:pPr>
            <a:endParaRPr lang="en-US" sz="2200" dirty="0"/>
          </a:p>
          <a:p>
            <a:pPr marL="0" indent="0">
              <a:buNone/>
            </a:pPr>
            <a:r>
              <a:rPr lang="en-US" sz="2200" dirty="0">
                <a:highlight>
                  <a:srgbClr val="FFFF00"/>
                </a:highlight>
              </a:rPr>
              <a:t>LLC influence  </a:t>
            </a:r>
            <a:r>
              <a:rPr lang="en-US" sz="2200" dirty="0"/>
              <a:t>  	 </a:t>
            </a:r>
            <a:r>
              <a:rPr lang="en-US" sz="2200" dirty="0">
                <a:highlight>
                  <a:srgbClr val="00FFFF"/>
                </a:highlight>
              </a:rPr>
              <a:t>transition not addressed</a:t>
            </a:r>
          </a:p>
          <a:p>
            <a:pPr marL="0" indent="0">
              <a:buNone/>
            </a:pPr>
            <a:endParaRPr lang="en-US" sz="2200" dirty="0">
              <a:highlight>
                <a:srgbClr val="00FFFF"/>
              </a:highlight>
            </a:endParaRPr>
          </a:p>
          <a:p>
            <a:pPr marL="0" indent="0">
              <a:buNone/>
            </a:pPr>
            <a:r>
              <a:rPr lang="en-US" sz="2200" dirty="0"/>
              <a:t> 			 </a:t>
            </a:r>
            <a:r>
              <a:rPr lang="en-US" sz="2200" dirty="0">
                <a:highlight>
                  <a:srgbClr val="C0C0C0"/>
                </a:highlight>
              </a:rPr>
              <a:t>against what?</a:t>
            </a:r>
          </a:p>
        </p:txBody>
      </p:sp>
    </p:spTree>
    <p:extLst>
      <p:ext uri="{BB962C8B-B14F-4D97-AF65-F5344CB8AC3E}">
        <p14:creationId xmlns:p14="http://schemas.microsoft.com/office/powerpoint/2010/main" val="2645028744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CC04C8-633F-42E9-AD2A-D89339E18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our conundrum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58EAA2-647A-4E29-AD69-406B7E98C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1481862"/>
            <a:ext cx="5157787" cy="823912"/>
          </a:xfrm>
        </p:spPr>
        <p:txBody>
          <a:bodyPr/>
          <a:lstStyle/>
          <a:p>
            <a:r>
              <a:rPr lang="en-US" dirty="0"/>
              <a:t>pure, traditional non-LLP</a:t>
            </a:r>
          </a:p>
        </p:txBody>
      </p:sp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4635EC00-D85A-4126-A69C-E48C4A38B13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42503912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4443C2-584B-4DD3-8842-1ACBB98003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en-US" dirty="0"/>
              <a:t>pure LLP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D8DB6DC-7864-480D-A961-A7B516A0E6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42006" y="2096948"/>
            <a:ext cx="5183188" cy="368458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4400" dirty="0"/>
              <a:t>total shield</a:t>
            </a:r>
          </a:p>
          <a:p>
            <a:r>
              <a:rPr lang="en-US" sz="4400" dirty="0"/>
              <a:t>no loss sharing*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082CA-A642-47D5-8507-C42E287CB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93DB-7CBF-46C0-BD43-D15BD0A589F2}" type="slidenum">
              <a:rPr lang="en-US" smtClean="0"/>
              <a:t>17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E4F2F5-9BD4-4BCB-8036-C07A2F4C7C08}"/>
              </a:ext>
            </a:extLst>
          </p:cNvPr>
          <p:cNvSpPr/>
          <p:nvPr/>
        </p:nvSpPr>
        <p:spPr>
          <a:xfrm>
            <a:off x="6963575" y="4996992"/>
            <a:ext cx="4618059" cy="1200329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 LOSS SHARING?</a:t>
            </a:r>
          </a:p>
          <a:p>
            <a:pPr algn="ctr"/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WHAT ABOUT THE IRS?</a:t>
            </a:r>
          </a:p>
        </p:txBody>
      </p:sp>
    </p:spTree>
    <p:extLst>
      <p:ext uri="{BB962C8B-B14F-4D97-AF65-F5344CB8AC3E}">
        <p14:creationId xmlns:p14="http://schemas.microsoft.com/office/powerpoint/2010/main" val="5798327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9" grpId="0" build="p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C49D34-1F3E-4237-832B-5BDFFDFC40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4" r="15865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CB57DE-290B-4B9A-A25D-6FC237EF24AC}"/>
              </a:ext>
            </a:extLst>
          </p:cNvPr>
          <p:cNvSpPr/>
          <p:nvPr/>
        </p:nvSpPr>
        <p:spPr>
          <a:xfrm>
            <a:off x="7622498" y="2376159"/>
            <a:ext cx="3873706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TAX ACCOUNTING?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F9A526-98A2-4542-8905-4ED56C710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9EB93DB-7CBF-46C0-BD43-D15BD0A589F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6E0B5F-01F3-40E4-954D-6EBFA59EAE57}"/>
              </a:ext>
            </a:extLst>
          </p:cNvPr>
          <p:cNvSpPr/>
          <p:nvPr/>
        </p:nvSpPr>
        <p:spPr>
          <a:xfrm>
            <a:off x="79156" y="5048934"/>
            <a:ext cx="6944465" cy="12772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WHAT ABOUT ACCOUNTANTS AND </a:t>
            </a:r>
          </a:p>
          <a:p>
            <a:pPr algn="ctr">
              <a:spcAft>
                <a:spcPts val="600"/>
              </a:spcAft>
            </a:pP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THEIR </a:t>
            </a:r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CAPITAL ACCOUNTS?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496DFD-0566-42B4-B3C7-D5143B631B49}"/>
              </a:ext>
            </a:extLst>
          </p:cNvPr>
          <p:cNvSpPr/>
          <p:nvPr/>
        </p:nvSpPr>
        <p:spPr>
          <a:xfrm>
            <a:off x="7355539" y="3574889"/>
            <a:ext cx="4761048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Aft>
                <a:spcPts val="600"/>
              </a:spcAft>
            </a:pP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not our concern</a:t>
            </a:r>
          </a:p>
        </p:txBody>
      </p:sp>
    </p:spTree>
    <p:extLst>
      <p:ext uri="{BB962C8B-B14F-4D97-AF65-F5344CB8AC3E}">
        <p14:creationId xmlns:p14="http://schemas.microsoft.com/office/powerpoint/2010/main" val="16031630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880886B-02ED-4317-9236-CB60C22CF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E17DA41-E7C6-464A-A5BF-5BB781FC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419600"/>
            <a:ext cx="10908792" cy="12039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/>
              <a:t>the mutt problem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Content Placeholder 8" descr="A picture containing dog, indoor, mammal, looking&#10;&#10;Description automatically generated">
            <a:extLst>
              <a:ext uri="{FF2B5EF4-FFF2-40B4-BE49-F238E27FC236}">
                <a16:creationId xmlns:a16="http://schemas.microsoft.com/office/drawing/2014/main" id="{E2C485AB-1D13-49B3-A29C-C004843D5D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" r="-2" b="-2"/>
          <a:stretch/>
        </p:blipFill>
        <p:spPr>
          <a:xfrm>
            <a:off x="6" y="-11"/>
            <a:ext cx="6095994" cy="4194796"/>
          </a:xfrm>
          <a:custGeom>
            <a:avLst/>
            <a:gdLst/>
            <a:ahLst/>
            <a:cxnLst/>
            <a:rect l="l" t="t" r="r" b="b"/>
            <a:pathLst>
              <a:path w="6002835" h="4194796">
                <a:moveTo>
                  <a:pt x="0" y="0"/>
                </a:moveTo>
                <a:lnTo>
                  <a:pt x="5999418" y="0"/>
                </a:lnTo>
                <a:lnTo>
                  <a:pt x="5996190" y="32760"/>
                </a:lnTo>
                <a:cubicBezTo>
                  <a:pt x="5998706" y="293110"/>
                  <a:pt x="5983874" y="553460"/>
                  <a:pt x="5997116" y="813682"/>
                </a:cubicBezTo>
                <a:cubicBezTo>
                  <a:pt x="6007314" y="1015047"/>
                  <a:pt x="6000824" y="1216284"/>
                  <a:pt x="5997116" y="1417522"/>
                </a:cubicBezTo>
                <a:cubicBezTo>
                  <a:pt x="5989967" y="1803471"/>
                  <a:pt x="6000824" y="2188911"/>
                  <a:pt x="5996190" y="2574351"/>
                </a:cubicBezTo>
                <a:cubicBezTo>
                  <a:pt x="5994204" y="2745205"/>
                  <a:pt x="5996454" y="2915805"/>
                  <a:pt x="6000824" y="3086660"/>
                </a:cubicBezTo>
                <a:cubicBezTo>
                  <a:pt x="6007180" y="3330611"/>
                  <a:pt x="5997382" y="3574689"/>
                  <a:pt x="5986656" y="3818514"/>
                </a:cubicBezTo>
                <a:cubicBezTo>
                  <a:pt x="5983054" y="3885559"/>
                  <a:pt x="5982107" y="3952684"/>
                  <a:pt x="5983808" y="4019746"/>
                </a:cubicBezTo>
                <a:lnTo>
                  <a:pt x="5993788" y="4173418"/>
                </a:lnTo>
                <a:lnTo>
                  <a:pt x="5955106" y="4175101"/>
                </a:lnTo>
                <a:cubicBezTo>
                  <a:pt x="5890100" y="4175133"/>
                  <a:pt x="5825078" y="4173227"/>
                  <a:pt x="5760087" y="4171956"/>
                </a:cubicBezTo>
                <a:cubicBezTo>
                  <a:pt x="5521345" y="4167509"/>
                  <a:pt x="5282477" y="4171956"/>
                  <a:pt x="5044242" y="4149213"/>
                </a:cubicBezTo>
                <a:cubicBezTo>
                  <a:pt x="4979506" y="4143051"/>
                  <a:pt x="4914326" y="4139111"/>
                  <a:pt x="4849272" y="4139890"/>
                </a:cubicBezTo>
                <a:cubicBezTo>
                  <a:pt x="4784218" y="4140668"/>
                  <a:pt x="4719291" y="4146163"/>
                  <a:pt x="4655063" y="4158869"/>
                </a:cubicBezTo>
                <a:cubicBezTo>
                  <a:pt x="4447578" y="4199146"/>
                  <a:pt x="4239457" y="4201688"/>
                  <a:pt x="4029811" y="4185424"/>
                </a:cubicBezTo>
                <a:cubicBezTo>
                  <a:pt x="3943792" y="4178690"/>
                  <a:pt x="3857774" y="4167509"/>
                  <a:pt x="3771375" y="4169669"/>
                </a:cubicBezTo>
                <a:cubicBezTo>
                  <a:pt x="3623225" y="4173608"/>
                  <a:pt x="3474948" y="4165603"/>
                  <a:pt x="3326672" y="4167636"/>
                </a:cubicBezTo>
                <a:cubicBezTo>
                  <a:pt x="3322669" y="4168208"/>
                  <a:pt x="3318578" y="4167674"/>
                  <a:pt x="3314855" y="4166111"/>
                </a:cubicBezTo>
                <a:cubicBezTo>
                  <a:pt x="3278008" y="4140827"/>
                  <a:pt x="3237604" y="4150610"/>
                  <a:pt x="3199487" y="4157217"/>
                </a:cubicBezTo>
                <a:cubicBezTo>
                  <a:pt x="3072810" y="4179198"/>
                  <a:pt x="2946260" y="4189998"/>
                  <a:pt x="2817550" y="4172972"/>
                </a:cubicBezTo>
                <a:cubicBezTo>
                  <a:pt x="2694647" y="4155146"/>
                  <a:pt x="2569990" y="4152923"/>
                  <a:pt x="2446541" y="4166365"/>
                </a:cubicBezTo>
                <a:cubicBezTo>
                  <a:pt x="2276791" y="4186186"/>
                  <a:pt x="2107677" y="4181993"/>
                  <a:pt x="1938308" y="4166365"/>
                </a:cubicBezTo>
                <a:cubicBezTo>
                  <a:pt x="1869570" y="4160013"/>
                  <a:pt x="1799815" y="4149213"/>
                  <a:pt x="1731712" y="4165095"/>
                </a:cubicBezTo>
                <a:cubicBezTo>
                  <a:pt x="1647854" y="4184535"/>
                  <a:pt x="1564250" y="4178182"/>
                  <a:pt x="1480137" y="4173862"/>
                </a:cubicBezTo>
                <a:cubicBezTo>
                  <a:pt x="1373663" y="4168271"/>
                  <a:pt x="1267442" y="4152135"/>
                  <a:pt x="1160586" y="4164841"/>
                </a:cubicBezTo>
                <a:cubicBezTo>
                  <a:pt x="1111161" y="4170685"/>
                  <a:pt x="1062116" y="4179961"/>
                  <a:pt x="1012055" y="4177547"/>
                </a:cubicBezTo>
                <a:cubicBezTo>
                  <a:pt x="873562" y="4171194"/>
                  <a:pt x="735196" y="4163697"/>
                  <a:pt x="596449" y="4164841"/>
                </a:cubicBezTo>
                <a:cubicBezTo>
                  <a:pt x="538383" y="4165222"/>
                  <a:pt x="480699" y="4167128"/>
                  <a:pt x="422887" y="4171321"/>
                </a:cubicBezTo>
                <a:cubicBezTo>
                  <a:pt x="315015" y="4179198"/>
                  <a:pt x="207524" y="4168525"/>
                  <a:pt x="100033" y="4164714"/>
                </a:cubicBezTo>
                <a:lnTo>
                  <a:pt x="0" y="4169195"/>
                </a:lnTo>
                <a:close/>
              </a:path>
            </a:pathLst>
          </a:cu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28ADE57-F654-4A5F-B9BD-A50972DA3F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" r="759" b="-1"/>
          <a:stretch/>
        </p:blipFill>
        <p:spPr>
          <a:xfrm>
            <a:off x="6019800" y="12"/>
            <a:ext cx="6172195" cy="4186171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</p:spPr>
      </p:pic>
      <p:sp>
        <p:nvSpPr>
          <p:cNvPr id="19" name="sketch line">
            <a:extLst>
              <a:ext uri="{FF2B5EF4-FFF2-40B4-BE49-F238E27FC236}">
                <a16:creationId xmlns:a16="http://schemas.microsoft.com/office/drawing/2014/main" id="{28C31856-6ABF-41FD-B683-B06E5FFF9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8439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3F62A-9B0C-4FD0-9EAF-53F4797A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9EB93DB-7CBF-46C0-BD43-D15BD0A589F2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688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B1AFE7-A713-47F2-B8E6-6B202671A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Disclaimer #1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68AD4-781D-4766-A901-F580F31EE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900" dirty="0"/>
              <a:t>“All I say is by way of discourse, and nothing by way of advice. I should not speak so boldly if it were my due to be believed.”</a:t>
            </a:r>
          </a:p>
          <a:p>
            <a:endParaRPr lang="en-US" sz="1900" dirty="0"/>
          </a:p>
          <a:p>
            <a:endParaRPr lang="en-US" sz="1900" dirty="0"/>
          </a:p>
          <a:p>
            <a:pPr marL="0" indent="0">
              <a:buNone/>
            </a:pPr>
            <a:r>
              <a:rPr lang="en-US" sz="1900" dirty="0"/>
              <a:t>Michel de Montaigne</a:t>
            </a:r>
          </a:p>
          <a:p>
            <a:r>
              <a:rPr lang="en-US" sz="1900" dirty="0"/>
              <a:t>The Essays of Michael Seigneur de Montaigne: Translated Into English (ed. 1759)</a:t>
            </a:r>
          </a:p>
        </p:txBody>
      </p:sp>
      <p:pic>
        <p:nvPicPr>
          <p:cNvPr id="7" name="Content Placeholder 6" descr="A picture containing text, person, person&#10;&#10;Description automatically generated">
            <a:extLst>
              <a:ext uri="{FF2B5EF4-FFF2-40B4-BE49-F238E27FC236}">
                <a16:creationId xmlns:a16="http://schemas.microsoft.com/office/drawing/2014/main" id="{877F2B0A-90E5-4205-8C57-ABDA78E3E8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52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01B9F-5D53-4FFC-9D31-3CBCB07DD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9EB93DB-7CBF-46C0-BD43-D15BD0A589F2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99282988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ED3D2-F025-426F-9146-C49024D64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30" y="304800"/>
            <a:ext cx="10204938" cy="721213"/>
          </a:xfrm>
        </p:spPr>
        <p:txBody>
          <a:bodyPr/>
          <a:lstStyle/>
          <a:p>
            <a:r>
              <a:rPr lang="en-US" dirty="0"/>
              <a:t>bringing us finally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A334D-5EA8-4EE8-A7B8-BFCC5AF9F2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2231" y="1927225"/>
            <a:ext cx="1905000" cy="4351338"/>
          </a:xfrm>
        </p:spPr>
        <p:txBody>
          <a:bodyPr>
            <a:normAutofit/>
          </a:bodyPr>
          <a:lstStyle/>
          <a:p>
            <a:r>
              <a:rPr lang="en-US" dirty="0"/>
              <a:t>the three questions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628D01EB-13B9-4FB4-A82D-BC1006FCC88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4158851"/>
              </p:ext>
            </p:extLst>
          </p:nvPr>
        </p:nvGraphicFramePr>
        <p:xfrm>
          <a:off x="3389310" y="1841255"/>
          <a:ext cx="832399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C6A7BC-E8E1-4AB6-9A3B-1BCBCB3AC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93DB-7CBF-46C0-BD43-D15BD0A589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147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7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ED3D2-F025-426F-9146-C49024D64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30" y="304800"/>
            <a:ext cx="10204938" cy="721213"/>
          </a:xfrm>
        </p:spPr>
        <p:txBody>
          <a:bodyPr/>
          <a:lstStyle/>
          <a:p>
            <a:r>
              <a:rPr lang="en-US" dirty="0"/>
              <a:t>and, as night follows day, the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A334D-5EA8-4EE8-A7B8-BFCC5AF9F2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2231" y="1927225"/>
            <a:ext cx="1905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two</a:t>
            </a:r>
          </a:p>
          <a:p>
            <a:pPr marL="0" indent="0">
              <a:buNone/>
            </a:pPr>
            <a:r>
              <a:rPr lang="en-US" b="1" dirty="0"/>
              <a:t>and</a:t>
            </a:r>
          </a:p>
          <a:p>
            <a:pPr marL="0" indent="0">
              <a:buNone/>
            </a:pPr>
            <a:r>
              <a:rPr lang="en-US" b="1" dirty="0"/>
              <a:t>a half answers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2.5 – not yet vetted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628D01EB-13B9-4FB4-A82D-BC1006FCC88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5780269"/>
              </p:ext>
            </p:extLst>
          </p:nvPr>
        </p:nvGraphicFramePr>
        <p:xfrm>
          <a:off x="3389310" y="1841255"/>
          <a:ext cx="832399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C6A7BC-E8E1-4AB6-9A3B-1BCBCB3AC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93DB-7CBF-46C0-BD43-D15BD0A589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380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7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436E00-9537-467F-9D39-A0CC92297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Answer 2.5 – not yet vetted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Shape&#10;&#10;Description automatically generated with low confidence">
            <a:extLst>
              <a:ext uri="{FF2B5EF4-FFF2-40B4-BE49-F238E27FC236}">
                <a16:creationId xmlns:a16="http://schemas.microsoft.com/office/drawing/2014/main" id="{01181469-790D-4C2B-9393-57376C7A0D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647" y="664308"/>
            <a:ext cx="7463508" cy="52119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E5BC8C-ED81-4BA0-8114-99E128538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492240"/>
            <a:ext cx="312693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9EB93DB-7CBF-46C0-BD43-D15BD0A589F2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118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38C053-3FA1-480B-B19D-4E3CB622C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Answer 2.5 – con’t – not yet vetted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2D456-5E56-4BAB-B06F-577BCED7F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50C8A-1E73-4A1B-BAB0-7AE32704D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9EB93DB-7CBF-46C0-BD43-D15BD0A589F2}" type="slidenum">
              <a:rPr lang="en-US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E7A28D-B958-4DFD-8D4F-05E6DBFD0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921" y="633225"/>
            <a:ext cx="7922342" cy="559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42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8454C-2F10-440E-93EE-D4F832BCE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9EB93DB-7CBF-46C0-BD43-D15BD0A589F2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09FD2D-6A49-471C-AABD-57806F866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445965"/>
            <a:ext cx="10905066" cy="1966068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95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DC65C1-7752-4E5A-B23D-7FE4CB083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end</a:t>
            </a:r>
          </a:p>
        </p:txBody>
      </p:sp>
      <p:pic>
        <p:nvPicPr>
          <p:cNvPr id="9" name="Content Placeholder 8" descr="A picture containing indoor&#10;&#10;Description automatically generated">
            <a:extLst>
              <a:ext uri="{FF2B5EF4-FFF2-40B4-BE49-F238E27FC236}">
                <a16:creationId xmlns:a16="http://schemas.microsoft.com/office/drawing/2014/main" id="{DDDDA119-C1F5-4FA0-83E8-531E81784E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163" y="19891"/>
            <a:ext cx="3997637" cy="3997637"/>
          </a:xfrm>
          <a:prstGeom prst="rect">
            <a:avLst/>
          </a:prstGeom>
        </p:spPr>
      </p:pic>
      <p:pic>
        <p:nvPicPr>
          <p:cNvPr id="7" name="Content Placeholder 6" descr="Calendar&#10;&#10;Description automatically generated">
            <a:extLst>
              <a:ext uri="{FF2B5EF4-FFF2-40B4-BE49-F238E27FC236}">
                <a16:creationId xmlns:a16="http://schemas.microsoft.com/office/drawing/2014/main" id="{1EDF458E-AD60-42D4-9EF3-2E7E360150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08" y="168125"/>
            <a:ext cx="5262194" cy="399763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A7DEF-1BF5-4D46-AC85-4CD23D407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2430"/>
            <a:ext cx="27432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9EB93DB-7CBF-46C0-BD43-D15BD0A589F2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25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000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9B136-D6B9-4039-9EE7-5EA05561F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 #2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9B22D84B-1605-4C57-8774-80E9C45055C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73076093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4F23544D-A516-40E1-B63A-7949113C95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599" y="2254313"/>
            <a:ext cx="3791752" cy="403783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B0B6C2-1E4B-4CF3-8C76-F9D2A9D3A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93DB-7CBF-46C0-BD43-D15BD0A589F2}" type="slidenum">
              <a:rPr lang="en-US" smtClean="0"/>
              <a:t>3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713989-9755-4FFD-BA83-F388F86E84DB}"/>
              </a:ext>
            </a:extLst>
          </p:cNvPr>
          <p:cNvSpPr/>
          <p:nvPr/>
        </p:nvSpPr>
        <p:spPr>
          <a:xfrm>
            <a:off x="6438738" y="483443"/>
            <a:ext cx="491012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Like an engineer’s approach</a:t>
            </a:r>
          </a:p>
          <a:p>
            <a:pPr algn="ctr"/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to simplicity</a:t>
            </a:r>
          </a:p>
        </p:txBody>
      </p:sp>
    </p:spTree>
    <p:extLst>
      <p:ext uri="{BB962C8B-B14F-4D97-AF65-F5344CB8AC3E}">
        <p14:creationId xmlns:p14="http://schemas.microsoft.com/office/powerpoint/2010/main" val="22527714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015753-0172-40AF-ADC5-2E9107762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BA1C3-DDB9-42C4-BAC4-C13234EBA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791929"/>
            <a:ext cx="9724031" cy="4663502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600" dirty="0"/>
              <a:t>the issue from 10,000 meters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introductory  concepts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600" dirty="0"/>
              <a:t>we live and draft for the “default” mode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600" dirty="0"/>
              <a:t>loss sharing means – partners obligated to contribute funds as necessary to: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1600" dirty="0"/>
              <a:t>fund any unpaid company debts to creditors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1600" dirty="0"/>
              <a:t>“true up” capital losses (contributions) to fit the loss allocation rules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600" dirty="0"/>
              <a:t>loss sharing is a strange concept in the world of LLCs and corporations; a full liability shield means no loss sharing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600" dirty="0"/>
              <a:t>profit allocation is not the same as the  right to distributions (“distributive share”)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600" dirty="0"/>
              <a:t>tax accounting is none of our business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profit and loss sharing under UPA (1914)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profit and loss sharing under UPA (1997 and 2013) – almost but not quite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three questions and answers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F7BA4-8520-4941-9834-DC74D7B25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9EB93DB-7CBF-46C0-BD43-D15BD0A589F2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57A8F0-C63E-4A6D-9A55-9B8698632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695" y="8233546"/>
            <a:ext cx="756574" cy="30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34849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C6A09-D155-4742-BC7B-252B1BE8A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from 10,000 meters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4FA57D-ECF9-4AEF-8982-BC212D763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321" y="2575041"/>
            <a:ext cx="5120113" cy="378129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800" dirty="0"/>
          </a:p>
          <a:p>
            <a:r>
              <a:rPr lang="en-US" sz="1800" dirty="0"/>
              <a:t>Back in the day</a:t>
            </a:r>
          </a:p>
          <a:p>
            <a:r>
              <a:rPr lang="en-US" sz="1800" dirty="0"/>
              <a:t>before limited liability partnerships</a:t>
            </a:r>
          </a:p>
          <a:p>
            <a:r>
              <a:rPr lang="en-US" sz="1800" dirty="0"/>
              <a:t>partnership law and practice had a straightforward set of rules to determine: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in the event the partnership lost money</a:t>
            </a:r>
          </a:p>
          <a:p>
            <a:pPr lvl="1"/>
            <a:r>
              <a:rPr lang="en-US" sz="1600" dirty="0"/>
              <a:t>whether insolvent or not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as among the partners (</a:t>
            </a:r>
            <a:r>
              <a:rPr lang="en-US" sz="1600" i="1" dirty="0"/>
              <a:t>inter se</a:t>
            </a:r>
            <a:r>
              <a:rPr lang="en-US" sz="1600" dirty="0"/>
              <a:t>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how those losses affected each partner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23FB45-5A14-4290-9183-66E15AB47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1820" y="6356350"/>
            <a:ext cx="116586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9EB93DB-7CBF-46C0-BD43-D15BD0A589F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E8BD522-7752-4170-953B-DC07C7559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5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A0FE61-3E2F-45B1-9EF2-9916F2F9B574}"/>
              </a:ext>
            </a:extLst>
          </p:cNvPr>
          <p:cNvSpPr/>
          <p:nvPr/>
        </p:nvSpPr>
        <p:spPr>
          <a:xfrm>
            <a:off x="7524750" y="5894685"/>
            <a:ext cx="4433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bird’s eye view</a:t>
            </a:r>
          </a:p>
        </p:txBody>
      </p:sp>
    </p:spTree>
    <p:extLst>
      <p:ext uri="{BB962C8B-B14F-4D97-AF65-F5344CB8AC3E}">
        <p14:creationId xmlns:p14="http://schemas.microsoft.com/office/powerpoint/2010/main" val="14123068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14F4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5C6A09-D155-4742-BC7B-252B1BE8A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>
                <a:solidFill>
                  <a:srgbClr val="FFFFFF"/>
                </a:solidFill>
              </a:rPr>
              <a:t>from 10,000 meters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E8BD522-7752-4170-953B-DC07C7559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2" b="7212"/>
          <a:stretch/>
        </p:blipFill>
        <p:spPr>
          <a:xfrm>
            <a:off x="229016" y="320624"/>
            <a:ext cx="7058306" cy="410739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4FA57D-ECF9-4AEF-8982-BC212D763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9319" y="817582"/>
            <a:ext cx="3424739" cy="5399188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The advent of the limited liability partnership</a:t>
            </a:r>
          </a:p>
          <a:p>
            <a:r>
              <a:rPr lang="en-US" sz="2400" dirty="0">
                <a:solidFill>
                  <a:srgbClr val="FFFFFF"/>
                </a:solidFill>
              </a:rPr>
              <a:t>partners no longer liable </a:t>
            </a:r>
            <a:r>
              <a:rPr lang="en-US" sz="2400" i="1" dirty="0">
                <a:solidFill>
                  <a:srgbClr val="FFFFFF"/>
                </a:solidFill>
              </a:rPr>
              <a:t>by status, automatically </a:t>
            </a:r>
            <a:r>
              <a:rPr lang="en-US" sz="2400" dirty="0">
                <a:solidFill>
                  <a:srgbClr val="FFFFFF"/>
                </a:solidFill>
              </a:rPr>
              <a:t>for partnership obligations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 loss sharing goes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semi-out the window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In effect, the statute needed two different templates: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	the old-fashioned rules for a non-LLP partnership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	entirely different rules for an LLP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23FB45-5A14-4290-9183-66E15AB47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0391" y="6535157"/>
            <a:ext cx="973667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9EB93DB-7CBF-46C0-BD43-D15BD0A589F2}" type="slidenum"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 sz="105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A0FE61-3E2F-45B1-9EF2-9916F2F9B574}"/>
              </a:ext>
            </a:extLst>
          </p:cNvPr>
          <p:cNvSpPr/>
          <p:nvPr/>
        </p:nvSpPr>
        <p:spPr>
          <a:xfrm>
            <a:off x="9262781" y="8266693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0129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354E8F-6BB9-4ECD-B526-8CBF8F1E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/>
              <a:t>we live and draft for the “default” mode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16CE740-7D29-46B4-814D-A43C16C49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/>
              <a:t>uniform entity acts</a:t>
            </a:r>
          </a:p>
          <a:p>
            <a:pPr lvl="1"/>
            <a:r>
              <a:rPr lang="en-US" sz="2200" dirty="0"/>
              <a:t>must be “self-actuating” </a:t>
            </a:r>
          </a:p>
          <a:p>
            <a:pPr lvl="1"/>
            <a:r>
              <a:rPr lang="en-US" sz="2200" dirty="0"/>
              <a:t>must work “off the shelf”</a:t>
            </a:r>
          </a:p>
          <a:p>
            <a:pPr lvl="1"/>
            <a:r>
              <a:rPr lang="en-US" sz="2200" dirty="0"/>
              <a:t>thus, a comprehensive set of “unless otherwise agreed” rules is necessary</a:t>
            </a:r>
          </a:p>
          <a:p>
            <a:r>
              <a:rPr lang="en-US" sz="2200" dirty="0"/>
              <a:t>if the drafter of a partnership agreement varies a default rule but does not address all the ripples – the uniform act does not help</a:t>
            </a:r>
          </a:p>
          <a:p>
            <a:pPr lvl="1"/>
            <a:r>
              <a:rPr lang="en-US" sz="2200" dirty="0"/>
              <a:t>we do not provide additional rules to handle possibly inadequate variations from one default rule or another</a:t>
            </a:r>
          </a:p>
          <a:p>
            <a:r>
              <a:rPr lang="en-US" sz="2200" dirty="0"/>
              <a:t>we strive for default rules that approximate would-have-made choices, but in all events:</a:t>
            </a:r>
          </a:p>
          <a:p>
            <a:pPr lvl="1"/>
            <a:r>
              <a:rPr lang="en-US" sz="2200" dirty="0"/>
              <a:t>we must choose a rule that is clear, not excessively complex, and workable; and</a:t>
            </a:r>
          </a:p>
          <a:p>
            <a:pPr lvl="1"/>
            <a:r>
              <a:rPr lang="en-US" sz="2200" dirty="0"/>
              <a:t>we can only have one default rule for each situation</a:t>
            </a:r>
          </a:p>
          <a:p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F61F5-6037-4A10-A2CE-1A71A6A54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9EB93DB-7CBF-46C0-BD43-D15BD0A589F2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695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0DAF81C-7D75-4875-BC3F-C503FEB1F49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99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A1753E-8643-437F-85C9-7229C12EC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/>
              <a:t>for example – profit sharing per capita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9AFB61-2861-4A68-9276-ECC79D3B3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700" dirty="0"/>
          </a:p>
          <a:p>
            <a:endParaRPr lang="en-US" sz="1700" dirty="0"/>
          </a:p>
          <a:p>
            <a:r>
              <a:rPr lang="en-US" sz="2800" dirty="0"/>
              <a:t>“I never do per capita.  It’s more likely some variation on per capital.”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69CED5-5A68-4BAF-ACA9-88DA33265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9EB93DB-7CBF-46C0-BD43-D15BD0A589F2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8</a:t>
            </a:fld>
            <a:endParaRPr lang="en-US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E8AE82-B562-484A-881C-FE8ECF3BC7F5}"/>
              </a:ext>
            </a:extLst>
          </p:cNvPr>
          <p:cNvSpPr/>
          <p:nvPr/>
        </p:nvSpPr>
        <p:spPr>
          <a:xfrm flipV="1">
            <a:off x="10009719" y="6538912"/>
            <a:ext cx="20367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b="1" cap="none" spc="0" dirty="0">
                <a:ln/>
                <a:solidFill>
                  <a:schemeClr val="accent4"/>
                </a:solidFill>
                <a:effectLst/>
              </a:rPr>
              <a:t>-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12BAF6-B96F-4D9D-9D85-719337DC538D}"/>
              </a:ext>
            </a:extLst>
          </p:cNvPr>
          <p:cNvSpPr/>
          <p:nvPr/>
        </p:nvSpPr>
        <p:spPr>
          <a:xfrm>
            <a:off x="8403625" y="4671089"/>
            <a:ext cx="352994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profit share</a:t>
            </a:r>
          </a:p>
        </p:txBody>
      </p:sp>
    </p:spTree>
    <p:extLst>
      <p:ext uri="{BB962C8B-B14F-4D97-AF65-F5344CB8AC3E}">
        <p14:creationId xmlns:p14="http://schemas.microsoft.com/office/powerpoint/2010/main" val="1324662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BF51EA9-D422-4285-A06A-544D48AA3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57225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losing sharing:  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fbo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of whom?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E88CA65-FCD0-4C57-9A72-E906E8B63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28971"/>
            <a:ext cx="5157787" cy="737266"/>
          </a:xfrm>
        </p:spPr>
        <p:txBody>
          <a:bodyPr>
            <a:normAutofit/>
          </a:bodyPr>
          <a:lstStyle/>
          <a:p>
            <a:r>
              <a:rPr lang="en-US" sz="3200" dirty="0"/>
              <a:t>creditors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AE41047-624D-4064-8050-5D702BAB9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5249" y="1022350"/>
            <a:ext cx="5157787" cy="2352081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partners obligated to contribute funds as necessary to: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•fund any unpaid company debts to creditors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DAE64B1-CE44-486E-B639-85C230F79D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55658" y="1453866"/>
            <a:ext cx="5183188" cy="657225"/>
          </a:xfrm>
        </p:spPr>
        <p:txBody>
          <a:bodyPr>
            <a:normAutofit/>
          </a:bodyPr>
          <a:lstStyle/>
          <a:p>
            <a:pPr algn="r"/>
            <a:r>
              <a:rPr lang="en-US" sz="3200" dirty="0"/>
              <a:t>fellow partners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FC37D01-CFCA-4A44-85DC-F9AC8D57B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55658" y="2542607"/>
            <a:ext cx="5183188" cy="368458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partners obligated to contribute funds as necessary to: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• “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true up” capital losses (contributions) to fit the loss allocation rules (default or by 	agreement)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8326EF-A48D-4246-B667-170BC25CD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93DB-7CBF-46C0-BD43-D15BD0A589F2}" type="slidenum">
              <a:rPr lang="en-US" smtClean="0"/>
              <a:t>9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DDC100-210B-41E7-B4B7-B09AE04BE522}"/>
              </a:ext>
            </a:extLst>
          </p:cNvPr>
          <p:cNvSpPr/>
          <p:nvPr/>
        </p:nvSpPr>
        <p:spPr>
          <a:xfrm>
            <a:off x="-130842" y="4031656"/>
            <a:ext cx="6106071" cy="1938992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truing up occurs in theory</a:t>
            </a:r>
          </a:p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(i.e., in the default mode):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only upon dissolution and </a:t>
            </a:r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winding up:</a:t>
            </a:r>
          </a:p>
          <a:p>
            <a:pPr algn="ctr"/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and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without any prior distributions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04118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37415DE6F2D345A6D57E601869F4DB" ma:contentTypeVersion="6" ma:contentTypeDescription="Create a new document." ma:contentTypeScope="" ma:versionID="aad77187fc6433a83ef849e727fc4185">
  <xsd:schema xmlns:xsd="http://www.w3.org/2001/XMLSchema" xmlns:xs="http://www.w3.org/2001/XMLSchema" xmlns:p="http://schemas.microsoft.com/office/2006/metadata/properties" xmlns:ns2="4f829a10-7d7f-46ff-ad16-1902e7aae096" targetNamespace="http://schemas.microsoft.com/office/2006/metadata/properties" ma:root="true" ma:fieldsID="de2be6009b759b563792e4c71ed51db1" ns2:_="">
    <xsd:import namespace="4f829a10-7d7f-46ff-ad16-1902e7aae0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29a10-7d7f-46ff-ad16-1902e7aae0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A48B250-648B-4B03-BDB0-76A97D5CF5EC}"/>
</file>

<file path=customXml/itemProps2.xml><?xml version="1.0" encoding="utf-8"?>
<ds:datastoreItem xmlns:ds="http://schemas.openxmlformats.org/officeDocument/2006/customXml" ds:itemID="{CEE9225B-040C-47DA-AA53-CD98AD5CC966}"/>
</file>

<file path=customXml/itemProps3.xml><?xml version="1.0" encoding="utf-8"?>
<ds:datastoreItem xmlns:ds="http://schemas.openxmlformats.org/officeDocument/2006/customXml" ds:itemID="{00977CBC-1280-4E7A-80B7-8D2CE6AEB570}"/>
</file>

<file path=docProps/app.xml><?xml version="1.0" encoding="utf-8"?>
<Properties xmlns="http://schemas.openxmlformats.org/officeDocument/2006/extended-properties" xmlns:vt="http://schemas.openxmlformats.org/officeDocument/2006/docPropsVTypes">
  <TotalTime>4311</TotalTime>
  <Words>1165</Words>
  <Application>Microsoft Office PowerPoint</Application>
  <PresentationFormat>Widescreen</PresentationFormat>
  <Paragraphs>182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Loss Sharing, Settling Accounts in a General Partnership:  Addressing Imperfections in UPA (1997) &amp; UPA (2013)</vt:lpstr>
      <vt:lpstr>Disclaimer #1</vt:lpstr>
      <vt:lpstr>Disclaimer #2</vt:lpstr>
      <vt:lpstr>Agenda</vt:lpstr>
      <vt:lpstr>from 10,000 meters</vt:lpstr>
      <vt:lpstr>from 10,000 meters</vt:lpstr>
      <vt:lpstr>we live and draft for the “default” mode</vt:lpstr>
      <vt:lpstr>for example – profit sharing per capita</vt:lpstr>
      <vt:lpstr>losing sharing:   fbo of whom?</vt:lpstr>
      <vt:lpstr>the impact of the shield on loss sharing</vt:lpstr>
      <vt:lpstr>impact (con’t)</vt:lpstr>
      <vt:lpstr>profit sharing                          distribution share </vt:lpstr>
      <vt:lpstr>AND NOW ….</vt:lpstr>
      <vt:lpstr>UPA (1914) §18</vt:lpstr>
      <vt:lpstr>UPA (1997) aka RUPA § 401</vt:lpstr>
      <vt:lpstr>UPA (2013) version</vt:lpstr>
      <vt:lpstr>our conundrum</vt:lpstr>
      <vt:lpstr>PowerPoint Presentation</vt:lpstr>
      <vt:lpstr>the mutt problem</vt:lpstr>
      <vt:lpstr>bringing us finally to:</vt:lpstr>
      <vt:lpstr>and, as night follows day, the …</vt:lpstr>
      <vt:lpstr>Answer 2.5 – not yet vetted</vt:lpstr>
      <vt:lpstr>Answer 2.5 – con’t – not yet vetted</vt:lpstr>
      <vt:lpstr>PowerPoint Presentation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Loss Sharing, Settling Accounts in a General Partnership:  UPA (2013)’s Error and UPA (1997)’s Imperfection</dc:title>
  <dc:creator>Daniel S. Kleinberger</dc:creator>
  <cp:lastModifiedBy>Daniel S. Kleinberger</cp:lastModifiedBy>
  <cp:revision>5</cp:revision>
  <dcterms:created xsi:type="dcterms:W3CDTF">2021-02-16T16:09:33Z</dcterms:created>
  <dcterms:modified xsi:type="dcterms:W3CDTF">2021-06-14T02:08:14Z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0x0101002637415DE6F2D345A6D57E601869F4DB</vt:lpwstr>
  </property>
</Properties>
</file>